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tiff" ContentType="image/tiff"/>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3" r:id="rId2"/>
  </p:sldMasterIdLst>
  <p:notesMasterIdLst>
    <p:notesMasterId r:id="rId48"/>
  </p:notesMasterIdLst>
  <p:sldIdLst>
    <p:sldId id="338" r:id="rId3"/>
    <p:sldId id="326" r:id="rId4"/>
    <p:sldId id="342" r:id="rId5"/>
    <p:sldId id="260" r:id="rId6"/>
    <p:sldId id="259" r:id="rId7"/>
    <p:sldId id="261" r:id="rId8"/>
    <p:sldId id="262" r:id="rId9"/>
    <p:sldId id="263" r:id="rId10"/>
    <p:sldId id="332" r:id="rId11"/>
    <p:sldId id="264" r:id="rId12"/>
    <p:sldId id="265" r:id="rId13"/>
    <p:sldId id="266" r:id="rId14"/>
    <p:sldId id="267" r:id="rId15"/>
    <p:sldId id="268" r:id="rId16"/>
    <p:sldId id="343" r:id="rId17"/>
    <p:sldId id="270" r:id="rId18"/>
    <p:sldId id="271" r:id="rId19"/>
    <p:sldId id="272" r:id="rId20"/>
    <p:sldId id="273" r:id="rId21"/>
    <p:sldId id="353" r:id="rId22"/>
    <p:sldId id="354" r:id="rId23"/>
    <p:sldId id="355" r:id="rId24"/>
    <p:sldId id="282" r:id="rId25"/>
    <p:sldId id="344" r:id="rId26"/>
    <p:sldId id="291" r:id="rId27"/>
    <p:sldId id="297" r:id="rId28"/>
    <p:sldId id="298" r:id="rId29"/>
    <p:sldId id="300" r:id="rId30"/>
    <p:sldId id="368" r:id="rId31"/>
    <p:sldId id="304" r:id="rId32"/>
    <p:sldId id="305" r:id="rId33"/>
    <p:sldId id="306" r:id="rId34"/>
    <p:sldId id="290" r:id="rId35"/>
    <p:sldId id="328" r:id="rId36"/>
    <p:sldId id="309" r:id="rId37"/>
    <p:sldId id="311" r:id="rId38"/>
    <p:sldId id="356" r:id="rId39"/>
    <p:sldId id="312" r:id="rId40"/>
    <p:sldId id="313" r:id="rId41"/>
    <p:sldId id="325" r:id="rId42"/>
    <p:sldId id="346" r:id="rId43"/>
    <p:sldId id="347" r:id="rId44"/>
    <p:sldId id="348" r:id="rId45"/>
    <p:sldId id="315" r:id="rId46"/>
    <p:sldId id="314" r:id="rId4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2226"/>
    <p:restoredTop sz="88349"/>
  </p:normalViewPr>
  <p:slideViewPr>
    <p:cSldViewPr snapToGrid="0" snapToObjects="1">
      <p:cViewPr varScale="1">
        <p:scale>
          <a:sx n="115" d="100"/>
          <a:sy n="115" d="100"/>
        </p:scale>
        <p:origin x="2320" y="192"/>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E373A1-9055-1C44-BFE8-9B37DE309D8D}" type="datetimeFigureOut">
              <a:rPr lang="en-US" smtClean="0"/>
              <a:t>2/21/23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81B935-4BC8-3543-8C5E-07330B646498}" type="slidenum">
              <a:rPr lang="en-US" smtClean="0"/>
              <a:t>‹#›</a:t>
            </a:fld>
            <a:endParaRPr lang="en-US"/>
          </a:p>
        </p:txBody>
      </p:sp>
    </p:spTree>
    <p:extLst>
      <p:ext uri="{BB962C8B-B14F-4D97-AF65-F5344CB8AC3E}">
        <p14:creationId xmlns:p14="http://schemas.microsoft.com/office/powerpoint/2010/main" val="1079531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BCF85FF9-F260-DE44-9208-DB6A3946A6E5}" type="slidenum">
              <a:rPr lang="en-US"/>
              <a:pPr>
                <a:defRPr/>
              </a:pPr>
              <a:t>2</a:t>
            </a:fld>
            <a:endParaRPr lang="en-US" dirty="0"/>
          </a:p>
        </p:txBody>
      </p:sp>
      <p:sp>
        <p:nvSpPr>
          <p:cNvPr id="20070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200707" name="Rectangle 3"/>
          <p:cNvSpPr>
            <a:spLocks noGrp="1" noChangeArrowheads="1"/>
          </p:cNvSpPr>
          <p:nvPr>
            <p:ph type="body" idx="1"/>
          </p:nvPr>
        </p:nvSpPr>
        <p:spPr/>
        <p:txBody>
          <a:bodyPr/>
          <a:lstStyle/>
          <a:p>
            <a:pPr>
              <a:defRPr/>
            </a:pPr>
            <a:r>
              <a:rPr lang="en-US" b="1" dirty="0"/>
              <a:t>FIGURE 3.2 Dialysis. </a:t>
            </a:r>
            <a:r>
              <a:rPr lang="en-US" dirty="0"/>
              <a:t>Protein molecules (red)</a:t>
            </a:r>
            <a:r>
              <a:rPr lang="en-US" baseline="0" dirty="0"/>
              <a:t> </a:t>
            </a:r>
            <a:r>
              <a:rPr lang="en-US" dirty="0"/>
              <a:t>are retained within the dialysis bag, whereas</a:t>
            </a:r>
            <a:r>
              <a:rPr lang="en-US" baseline="0" dirty="0"/>
              <a:t> </a:t>
            </a:r>
            <a:r>
              <a:rPr lang="en-US" dirty="0"/>
              <a:t>small molecules (blue) diffuse down their</a:t>
            </a:r>
            <a:r>
              <a:rPr lang="en-US" baseline="0" dirty="0"/>
              <a:t> </a:t>
            </a:r>
            <a:r>
              <a:rPr lang="en-US" dirty="0"/>
              <a:t>concentration gradient into the surrounding</a:t>
            </a:r>
            <a:r>
              <a:rPr lang="en-US" baseline="0" dirty="0"/>
              <a:t> </a:t>
            </a:r>
            <a:r>
              <a:rPr lang="en-US" dirty="0"/>
              <a:t>medium.</a:t>
            </a:r>
            <a:endParaRPr lang="en-US" dirty="0">
              <a:cs typeface="+mn-cs"/>
            </a:endParaRPr>
          </a:p>
        </p:txBody>
      </p:sp>
    </p:spTree>
    <p:extLst>
      <p:ext uri="{BB962C8B-B14F-4D97-AF65-F5344CB8AC3E}">
        <p14:creationId xmlns:p14="http://schemas.microsoft.com/office/powerpoint/2010/main" val="14637226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1B935-4BC8-3543-8C5E-07330B646498}" type="slidenum">
              <a:rPr lang="en-US" smtClean="0"/>
              <a:t>18</a:t>
            </a:fld>
            <a:endParaRPr lang="en-US"/>
          </a:p>
        </p:txBody>
      </p:sp>
    </p:spTree>
    <p:extLst>
      <p:ext uri="{BB962C8B-B14F-4D97-AF65-F5344CB8AC3E}">
        <p14:creationId xmlns:p14="http://schemas.microsoft.com/office/powerpoint/2010/main" val="1818588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a:extLst>
              <a:ext uri="{FF2B5EF4-FFF2-40B4-BE49-F238E27FC236}">
                <a16:creationId xmlns:a16="http://schemas.microsoft.com/office/drawing/2014/main" id="{3408A385-185F-7B47-95BC-F870B2CAF69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9DB52D56-8D35-ED43-86C0-06241C64FD5E}" type="slidenum">
              <a:rPr kumimoji="0" lang="en-US" altLang="en-US" sz="1200" b="0" i="0" u="none" strike="noStrike" kern="1200" cap="none" spc="0" normalizeH="0" baseline="0" noProof="0" smtClean="0">
                <a:ln>
                  <a:noFill/>
                </a:ln>
                <a:solidFill>
                  <a:srgbClr val="000000"/>
                </a:solidFill>
                <a:effectLst/>
                <a:uLnTx/>
                <a:uFillTx/>
                <a:latin typeface="Times" pitchFamily="2" charset="0"/>
                <a:ea typeface="MS PGothic"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Times" pitchFamily="2" charset="0"/>
              <a:ea typeface="MS PGothic" panose="020B0600070205080204" pitchFamily="34" charset="-128"/>
              <a:cs typeface="+mn-cs"/>
            </a:endParaRPr>
          </a:p>
        </p:txBody>
      </p:sp>
      <p:sp>
        <p:nvSpPr>
          <p:cNvPr id="61443" name="Rectangle 2">
            <a:extLst>
              <a:ext uri="{FF2B5EF4-FFF2-40B4-BE49-F238E27FC236}">
                <a16:creationId xmlns:a16="http://schemas.microsoft.com/office/drawing/2014/main" id="{B3C2AB20-3C72-A94F-8142-66737D6014FE}"/>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2B58E23F-494A-0A4F-A4BA-5E9DF13980B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1300" indent="-241300"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805551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81B935-4BC8-3543-8C5E-07330B646498}" type="slidenum">
              <a:rPr lang="en-US" smtClean="0"/>
              <a:t>22</a:t>
            </a:fld>
            <a:endParaRPr lang="en-US"/>
          </a:p>
        </p:txBody>
      </p:sp>
    </p:spTree>
    <p:extLst>
      <p:ext uri="{BB962C8B-B14F-4D97-AF65-F5344CB8AC3E}">
        <p14:creationId xmlns:p14="http://schemas.microsoft.com/office/powerpoint/2010/main" val="21909393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9F0B659-2DFF-BB45-8FF0-2C621D512A3A}" type="slidenum">
              <a:rPr lang="en-US" altLang="en-US">
                <a:solidFill>
                  <a:prstClr val="black"/>
                </a:solidFill>
              </a:rPr>
              <a:pPr/>
              <a:t>25</a:t>
            </a:fld>
            <a:endParaRPr lang="en-US" altLang="en-US">
              <a:solidFill>
                <a:prstClr val="black"/>
              </a:solidFill>
            </a:endParaRPr>
          </a:p>
        </p:txBody>
      </p:sp>
      <p:sp>
        <p:nvSpPr>
          <p:cNvPr id="210946" name="Rectangle 2"/>
          <p:cNvSpPr>
            <a:spLocks noGrp="1" noRot="1" noChangeAspect="1" noChangeArrowheads="1" noTextEdit="1"/>
          </p:cNvSpPr>
          <p:nvPr>
            <p:ph type="sldImg"/>
          </p:nvPr>
        </p:nvSpPr>
        <p:spPr>
          <a:ln/>
        </p:spPr>
      </p:sp>
      <p:sp>
        <p:nvSpPr>
          <p:cNvPr id="2109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4277917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520612-BF29-8C49-94E0-69021BECAEF2}" type="slidenum">
              <a:rPr lang="en-US" altLang="en-US">
                <a:solidFill>
                  <a:prstClr val="black"/>
                </a:solidFill>
              </a:rPr>
              <a:pPr/>
              <a:t>27</a:t>
            </a:fld>
            <a:endParaRPr lang="en-US" altLang="en-US">
              <a:solidFill>
                <a:prstClr val="black"/>
              </a:solidFill>
            </a:endParaRPr>
          </a:p>
        </p:txBody>
      </p:sp>
      <p:sp>
        <p:nvSpPr>
          <p:cNvPr id="212994" name="Rectangle 2"/>
          <p:cNvSpPr>
            <a:spLocks noGrp="1" noRot="1" noChangeAspect="1" noChangeArrowheads="1" noTextEdit="1"/>
          </p:cNvSpPr>
          <p:nvPr>
            <p:ph type="sldImg"/>
          </p:nvPr>
        </p:nvSpPr>
        <p:spPr>
          <a:ln/>
        </p:spPr>
      </p:sp>
      <p:sp>
        <p:nvSpPr>
          <p:cNvPr id="212995"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9781552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2FF4C9-998A-1545-A6FB-F1CEF61D8F27}" type="slidenum">
              <a:rPr lang="en-US" altLang="en-US">
                <a:solidFill>
                  <a:prstClr val="black"/>
                </a:solidFill>
              </a:rPr>
              <a:pPr/>
              <a:t>30</a:t>
            </a:fld>
            <a:endParaRPr lang="en-US" altLang="en-US">
              <a:solidFill>
                <a:prstClr val="black"/>
              </a:solidFill>
            </a:endParaRPr>
          </a:p>
        </p:txBody>
      </p:sp>
      <p:sp>
        <p:nvSpPr>
          <p:cNvPr id="215042" name="Rectangle 2"/>
          <p:cNvSpPr>
            <a:spLocks noGrp="1" noRot="1" noChangeAspect="1" noChangeArrowheads="1" noTextEdit="1"/>
          </p:cNvSpPr>
          <p:nvPr>
            <p:ph type="sldImg"/>
          </p:nvPr>
        </p:nvSpPr>
        <p:spPr>
          <a:ln/>
        </p:spPr>
      </p:sp>
      <p:sp>
        <p:nvSpPr>
          <p:cNvPr id="21504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6628825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D079E67-65DD-F041-8F6F-49D424F7DBCE}" type="slidenum">
              <a:rPr lang="en-US" altLang="en-US">
                <a:solidFill>
                  <a:prstClr val="black"/>
                </a:solidFill>
              </a:rPr>
              <a:pPr/>
              <a:t>31</a:t>
            </a:fld>
            <a:endParaRPr lang="en-US" altLang="en-US">
              <a:solidFill>
                <a:prstClr val="black"/>
              </a:solidFill>
            </a:endParaRPr>
          </a:p>
        </p:txBody>
      </p:sp>
      <p:sp>
        <p:nvSpPr>
          <p:cNvPr id="214018" name="Rectangle 2"/>
          <p:cNvSpPr>
            <a:spLocks noGrp="1" noRot="1" noChangeAspect="1" noChangeArrowheads="1" noTextEdit="1"/>
          </p:cNvSpPr>
          <p:nvPr>
            <p:ph type="sldImg"/>
          </p:nvPr>
        </p:nvSpPr>
        <p:spPr>
          <a:ln/>
        </p:spPr>
      </p:sp>
      <p:sp>
        <p:nvSpPr>
          <p:cNvPr id="214019"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504110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A256C88-47D7-5345-BDDD-96B797F19905}" type="slidenum">
              <a:rPr lang="en-US" altLang="en-US">
                <a:solidFill>
                  <a:prstClr val="black"/>
                </a:solidFill>
              </a:rPr>
              <a:pPr/>
              <a:t>32</a:t>
            </a:fld>
            <a:endParaRPr lang="en-US" altLang="en-US">
              <a:solidFill>
                <a:prstClr val="black"/>
              </a:solidFill>
            </a:endParaRPr>
          </a:p>
        </p:txBody>
      </p:sp>
      <p:sp>
        <p:nvSpPr>
          <p:cNvPr id="190466" name="Rectangle 2"/>
          <p:cNvSpPr>
            <a:spLocks noGrp="1" noRot="1" noChangeAspect="1" noChangeArrowheads="1" noTextEdit="1"/>
          </p:cNvSpPr>
          <p:nvPr>
            <p:ph type="sldImg"/>
          </p:nvPr>
        </p:nvSpPr>
        <p:spPr>
          <a:ln/>
        </p:spPr>
      </p:sp>
      <p:sp>
        <p:nvSpPr>
          <p:cNvPr id="190467"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836126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1B935-4BC8-3543-8C5E-07330B646498}" type="slidenum">
              <a:rPr lang="en-US" smtClean="0"/>
              <a:t>33</a:t>
            </a:fld>
            <a:endParaRPr lang="en-US"/>
          </a:p>
        </p:txBody>
      </p:sp>
    </p:spTree>
    <p:extLst>
      <p:ext uri="{BB962C8B-B14F-4D97-AF65-F5344CB8AC3E}">
        <p14:creationId xmlns:p14="http://schemas.microsoft.com/office/powerpoint/2010/main" val="18865758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281B935-4BC8-3543-8C5E-07330B646498}" type="slidenum">
              <a:rPr lang="en-US" smtClean="0"/>
              <a:t>38</a:t>
            </a:fld>
            <a:endParaRPr lang="en-US"/>
          </a:p>
        </p:txBody>
      </p:sp>
    </p:spTree>
    <p:extLst>
      <p:ext uri="{BB962C8B-B14F-4D97-AF65-F5344CB8AC3E}">
        <p14:creationId xmlns:p14="http://schemas.microsoft.com/office/powerpoint/2010/main" val="1862957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x-none" b="1" dirty="0">
                <a:ea typeface="MS PGothic" charset="-128"/>
              </a:rPr>
              <a:t>FIGURE 2-12 Osmosis and the measurement of osmotic pressure.</a:t>
            </a:r>
            <a:r>
              <a:rPr lang="en-US" altLang="x-none" dirty="0">
                <a:ea typeface="MS PGothic" charset="-128"/>
              </a:rPr>
              <a:t> (a) The initial state. The tube contains an aqueous solution, the beaker contains pure water, and the semipermeable membrane allows the passage of water but not solute. Water flows from the beaker into the tube to equalize its concentration across the membrane. (b) The final state. Water has moved into the solution of the </a:t>
            </a:r>
            <a:r>
              <a:rPr lang="en-US" altLang="x-none" dirty="0" err="1">
                <a:ea typeface="MS PGothic" charset="-128"/>
              </a:rPr>
              <a:t>nonpermeant</a:t>
            </a:r>
            <a:r>
              <a:rPr lang="en-US" altLang="x-none" dirty="0">
                <a:ea typeface="MS PGothic" charset="-128"/>
              </a:rPr>
              <a:t> compound, diluting it and raising the column of water within the tube. At equilibrium, the force of gravity operating on the solution in the tube exactly balances the tendency of water to move into the tube, where its concentration is lower. (c) Osmotic pressure (</a:t>
            </a:r>
            <a:r>
              <a:rPr lang="en-US" altLang="x-none" dirty="0" err="1">
                <a:latin typeface="Symbol" charset="2"/>
                <a:ea typeface="MS PGothic" charset="-128"/>
                <a:sym typeface="Symbol" charset="2"/>
              </a:rPr>
              <a:t>Π</a:t>
            </a:r>
            <a:r>
              <a:rPr lang="en-US" altLang="x-none" dirty="0">
                <a:ea typeface="MS PGothic" charset="-128"/>
              </a:rPr>
              <a:t>) is measured as the force that must be applied to return the solution in the tube to the level of that in the beaker. This force is proportional to the height, </a:t>
            </a:r>
            <a:r>
              <a:rPr lang="en-US" altLang="x-none" i="1" dirty="0">
                <a:ea typeface="MS PGothic" charset="-128"/>
              </a:rPr>
              <a:t>h</a:t>
            </a:r>
            <a:r>
              <a:rPr lang="en-US" altLang="x-none" dirty="0">
                <a:ea typeface="MS PGothic" charset="-128"/>
              </a:rPr>
              <a:t>, of the column in (b).</a:t>
            </a:r>
          </a:p>
        </p:txBody>
      </p:sp>
      <p:sp>
        <p:nvSpPr>
          <p:cNvPr id="4" name="Slide Number Placeholder 3"/>
          <p:cNvSpPr>
            <a:spLocks noGrp="1"/>
          </p:cNvSpPr>
          <p:nvPr>
            <p:ph type="sldNum" sz="quarter" idx="10"/>
          </p:nvPr>
        </p:nvSpPr>
        <p:spPr/>
        <p:txBody>
          <a:bodyPr/>
          <a:lstStyle/>
          <a:p>
            <a:fld id="{7281B935-4BC8-3543-8C5E-07330B646498}" type="slidenum">
              <a:rPr lang="en-US" smtClean="0"/>
              <a:t>3</a:t>
            </a:fld>
            <a:endParaRPr lang="en-US"/>
          </a:p>
        </p:txBody>
      </p:sp>
    </p:spTree>
    <p:extLst>
      <p:ext uri="{BB962C8B-B14F-4D97-AF65-F5344CB8AC3E}">
        <p14:creationId xmlns:p14="http://schemas.microsoft.com/office/powerpoint/2010/main" val="13179264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1B935-4BC8-3543-8C5E-07330B646498}" type="slidenum">
              <a:rPr lang="en-US" smtClean="0"/>
              <a:t>40</a:t>
            </a:fld>
            <a:endParaRPr lang="en-US"/>
          </a:p>
        </p:txBody>
      </p:sp>
    </p:spTree>
    <p:extLst>
      <p:ext uri="{BB962C8B-B14F-4D97-AF65-F5344CB8AC3E}">
        <p14:creationId xmlns:p14="http://schemas.microsoft.com/office/powerpoint/2010/main" val="196673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1B935-4BC8-3543-8C5E-07330B646498}" type="slidenum">
              <a:rPr lang="en-US" smtClean="0"/>
              <a:t>41</a:t>
            </a:fld>
            <a:endParaRPr lang="en-US"/>
          </a:p>
        </p:txBody>
      </p:sp>
    </p:spTree>
    <p:extLst>
      <p:ext uri="{BB962C8B-B14F-4D97-AF65-F5344CB8AC3E}">
        <p14:creationId xmlns:p14="http://schemas.microsoft.com/office/powerpoint/2010/main" val="1025407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fld id="{DACD31A3-83FF-0042-BBE1-F81AE3AD8715}" type="slidenum">
              <a:rPr lang="en-US" altLang="x-none" sz="1200"/>
              <a:pPr/>
              <a:t>42</a:t>
            </a:fld>
            <a:endParaRPr lang="en-US" altLang="x-none" sz="1200"/>
          </a:p>
        </p:txBody>
      </p:sp>
      <p:sp>
        <p:nvSpPr>
          <p:cNvPr id="73731" name="Rectangle 2"/>
          <p:cNvSpPr>
            <a:spLocks noGrp="1" noRot="1" noChangeAspect="1" noChangeArrowheads="1" noTextEdit="1"/>
          </p:cNvSpPr>
          <p:nvPr>
            <p:ph type="sldImg"/>
          </p:nvPr>
        </p:nvSpPr>
        <p:spPr>
          <a:xfrm>
            <a:off x="1257300" y="720725"/>
            <a:ext cx="4800600" cy="3600450"/>
          </a:xfrm>
          <a:ln/>
        </p:spPr>
      </p:sp>
      <p:sp>
        <p:nvSpPr>
          <p:cNvPr id="7373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x-none" b="1">
                <a:ea typeface="MS PGothic" charset="-128"/>
              </a:rPr>
              <a:t>FIGURE 3-12b</a:t>
            </a:r>
            <a:r>
              <a:rPr lang="en-US" altLang="x-none">
                <a:ea typeface="MS PGothic" charset="-128"/>
              </a:rPr>
              <a:t> Titration curves for (a) glutamate and (b) histidine. The p</a:t>
            </a:r>
            <a:r>
              <a:rPr lang="en-US" altLang="x-none" i="1">
                <a:ea typeface="MS PGothic" charset="-128"/>
              </a:rPr>
              <a:t>K</a:t>
            </a:r>
            <a:r>
              <a:rPr lang="en-US" altLang="x-none" baseline="-25000">
                <a:ea typeface="MS PGothic" charset="-128"/>
              </a:rPr>
              <a:t>a</a:t>
            </a:r>
            <a:r>
              <a:rPr lang="en-US" altLang="x-none">
                <a:ea typeface="MS PGothic" charset="-128"/>
              </a:rPr>
              <a:t> of the R group is designated here as p</a:t>
            </a:r>
            <a:r>
              <a:rPr lang="en-US" altLang="x-none" i="1">
                <a:ea typeface="MS PGothic" charset="-128"/>
              </a:rPr>
              <a:t>K</a:t>
            </a:r>
            <a:r>
              <a:rPr lang="en-US" altLang="x-none" baseline="-25000">
                <a:ea typeface="MS PGothic" charset="-128"/>
              </a:rPr>
              <a:t>R</a:t>
            </a:r>
            <a:r>
              <a:rPr lang="en-US" altLang="x-none">
                <a:ea typeface="MS PGothic" charset="-128"/>
              </a:rPr>
              <a:t>.</a:t>
            </a:r>
          </a:p>
        </p:txBody>
      </p:sp>
    </p:spTree>
    <p:extLst>
      <p:ext uri="{BB962C8B-B14F-4D97-AF65-F5344CB8AC3E}">
        <p14:creationId xmlns:p14="http://schemas.microsoft.com/office/powerpoint/2010/main" val="87608004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1B935-4BC8-3543-8C5E-07330B646498}" type="slidenum">
              <a:rPr lang="en-US" smtClean="0"/>
              <a:t>43</a:t>
            </a:fld>
            <a:endParaRPr lang="en-US"/>
          </a:p>
        </p:txBody>
      </p:sp>
    </p:spTree>
    <p:extLst>
      <p:ext uri="{BB962C8B-B14F-4D97-AF65-F5344CB8AC3E}">
        <p14:creationId xmlns:p14="http://schemas.microsoft.com/office/powerpoint/2010/main" val="13287364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281B935-4BC8-3543-8C5E-07330B646498}" type="slidenum">
              <a:rPr lang="en-US" smtClean="0"/>
              <a:t>44</a:t>
            </a:fld>
            <a:endParaRPr lang="en-US"/>
          </a:p>
        </p:txBody>
      </p:sp>
    </p:spTree>
    <p:extLst>
      <p:ext uri="{BB962C8B-B14F-4D97-AF65-F5344CB8AC3E}">
        <p14:creationId xmlns:p14="http://schemas.microsoft.com/office/powerpoint/2010/main" val="1487739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x-none" b="1" dirty="0">
                <a:ea typeface="MS PGothic" charset="-128"/>
              </a:rPr>
              <a:t>FIGURE 2-13 Effect of extracellular osmolarity on water movement across a plasma membrane.</a:t>
            </a:r>
            <a:r>
              <a:rPr lang="en-US" altLang="x-none" dirty="0">
                <a:ea typeface="MS PGothic" charset="-128"/>
              </a:rPr>
              <a:t> When a cell in osmotic balance with its surrounding medium—that is, a cell in (a) an isotonic medium—is transferred into (b) a hypertonic solution or (c) a hypotonic solution, water moves across the plasma membrane in the direction that tends to equalize osmolarity outside and inside the cell.</a:t>
            </a:r>
          </a:p>
        </p:txBody>
      </p:sp>
      <p:sp>
        <p:nvSpPr>
          <p:cNvPr id="4" name="Slide Number Placeholder 3"/>
          <p:cNvSpPr>
            <a:spLocks noGrp="1"/>
          </p:cNvSpPr>
          <p:nvPr>
            <p:ph type="sldNum" sz="quarter" idx="10"/>
          </p:nvPr>
        </p:nvSpPr>
        <p:spPr/>
        <p:txBody>
          <a:bodyPr/>
          <a:lstStyle/>
          <a:p>
            <a:fld id="{B5CC9DF9-F805-344F-8DAF-EA1E55D4799E}" type="slidenum">
              <a:rPr lang="en-US" smtClean="0"/>
              <a:t>5</a:t>
            </a:fld>
            <a:endParaRPr lang="en-US"/>
          </a:p>
        </p:txBody>
      </p:sp>
    </p:spTree>
    <p:extLst>
      <p:ext uri="{BB962C8B-B14F-4D97-AF65-F5344CB8AC3E}">
        <p14:creationId xmlns:p14="http://schemas.microsoft.com/office/powerpoint/2010/main" val="17363058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7281B935-4BC8-3543-8C5E-07330B646498}" type="slidenum">
              <a:rPr lang="en-US" smtClean="0"/>
              <a:t>8</a:t>
            </a:fld>
            <a:endParaRPr lang="en-US"/>
          </a:p>
        </p:txBody>
      </p:sp>
    </p:spTree>
    <p:extLst>
      <p:ext uri="{BB962C8B-B14F-4D97-AF65-F5344CB8AC3E}">
        <p14:creationId xmlns:p14="http://schemas.microsoft.com/office/powerpoint/2010/main" val="19954396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x-none" b="1" dirty="0">
                <a:ea typeface="MS PGothic" charset="-128"/>
              </a:rPr>
              <a:t>FIGURE 2-14 Proton hopping.</a:t>
            </a:r>
            <a:r>
              <a:rPr lang="en-US" altLang="x-none" dirty="0">
                <a:ea typeface="MS PGothic" charset="-128"/>
              </a:rPr>
              <a:t> Short </a:t>
            </a:r>
            <a:r>
              <a:rPr lang="ja-JP" altLang="en-US" dirty="0">
                <a:ea typeface="MS PGothic" charset="-128"/>
              </a:rPr>
              <a:t>“</a:t>
            </a:r>
            <a:r>
              <a:rPr lang="en-US" altLang="ja-JP" dirty="0">
                <a:ea typeface="MS PGothic" charset="-128"/>
              </a:rPr>
              <a:t>hops</a:t>
            </a:r>
            <a:r>
              <a:rPr lang="ja-JP" altLang="en-US" dirty="0">
                <a:ea typeface="MS PGothic" charset="-128"/>
              </a:rPr>
              <a:t>”</a:t>
            </a:r>
            <a:r>
              <a:rPr lang="en-US" altLang="ja-JP" dirty="0">
                <a:ea typeface="MS PGothic" charset="-128"/>
              </a:rPr>
              <a:t> of protons between a series of hydrogen-bonded water molecules result in an extremely rapid net movement of a proton over a long distance. As a hydronium ion (upper left) gives up a proton, a water molecule some distance away (lower right) acquires one, becoming a hydronium ion. Proton hopping is much faster than true diffusion and explains the remarkably high ionic mobility of H</a:t>
            </a:r>
            <a:r>
              <a:rPr lang="en-US" altLang="ja-JP" baseline="30000" dirty="0">
                <a:ea typeface="MS PGothic" charset="-128"/>
              </a:rPr>
              <a:t>+</a:t>
            </a:r>
            <a:r>
              <a:rPr lang="en-US" altLang="ja-JP" dirty="0">
                <a:ea typeface="MS PGothic" charset="-128"/>
              </a:rPr>
              <a:t> ions compared with other monovalent cations such as Na</a:t>
            </a:r>
            <a:r>
              <a:rPr lang="en-US" altLang="ja-JP" baseline="30000" dirty="0">
                <a:ea typeface="MS PGothic" charset="-128"/>
              </a:rPr>
              <a:t>+</a:t>
            </a:r>
            <a:r>
              <a:rPr lang="en-US" altLang="ja-JP" dirty="0">
                <a:ea typeface="MS PGothic" charset="-128"/>
              </a:rPr>
              <a:t> and K</a:t>
            </a:r>
            <a:r>
              <a:rPr lang="en-US" altLang="ja-JP" baseline="30000" dirty="0">
                <a:ea typeface="MS PGothic" charset="-128"/>
              </a:rPr>
              <a:t>+</a:t>
            </a:r>
            <a:r>
              <a:rPr lang="en-US" altLang="ja-JP" dirty="0">
                <a:ea typeface="MS PGothic" charset="-128"/>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x-none" b="1" dirty="0">
                <a:ea typeface="MS PGothic" charset="-128"/>
              </a:rPr>
              <a:t>FIGURE 2–10 Water chain in cytochrome </a:t>
            </a:r>
            <a:r>
              <a:rPr lang="en-US" altLang="x-none" b="1" i="1" dirty="0">
                <a:ea typeface="MS PGothic" charset="-128"/>
              </a:rPr>
              <a:t>f</a:t>
            </a:r>
            <a:r>
              <a:rPr lang="en-US" altLang="x-none" b="1" dirty="0">
                <a:ea typeface="MS PGothic" charset="-128"/>
              </a:rPr>
              <a:t>.</a:t>
            </a:r>
            <a:r>
              <a:rPr lang="en-US" altLang="x-none" dirty="0">
                <a:ea typeface="MS PGothic" charset="-128"/>
              </a:rPr>
              <a:t> Water is bound in a proton channel of the membrane protein cytochrome </a:t>
            </a:r>
            <a:r>
              <a:rPr lang="en-US" altLang="x-none" i="1" dirty="0">
                <a:ea typeface="MS PGothic" charset="-128"/>
              </a:rPr>
              <a:t>f</a:t>
            </a:r>
            <a:r>
              <a:rPr lang="en-US" altLang="x-none" dirty="0">
                <a:ea typeface="MS PGothic" charset="-128"/>
              </a:rPr>
              <a:t>, which is part of the energy-trapping machinery of photosynthesis in chloroplasts (see Fig. 19–61). Five water molecules are hydrogen-bonded to each other and to functional groups of the protein: the peptide backbone atoms of valine, proline, arginine, and alanine residues, and the side chains of three asparagine and two glutamine residues. The protein has a bound heme (see Fig. 5–1), its iron ion facilitating electron flow during photosynthesis. Electron flow is coupled to the movement of protons across the membrane, which probably involves </a:t>
            </a:r>
            <a:r>
              <a:rPr lang="en-US" altLang="en-US" dirty="0">
                <a:ea typeface="MS PGothic" charset="-128"/>
              </a:rPr>
              <a:t>“</a:t>
            </a:r>
            <a:r>
              <a:rPr lang="en-US" altLang="x-none" dirty="0">
                <a:ea typeface="MS PGothic" charset="-128"/>
              </a:rPr>
              <a:t>proton hopping</a:t>
            </a:r>
            <a:r>
              <a:rPr lang="en-US" altLang="en-US" dirty="0">
                <a:ea typeface="MS PGothic" charset="-128"/>
              </a:rPr>
              <a:t>”</a:t>
            </a:r>
            <a:r>
              <a:rPr lang="en-US" altLang="x-none" dirty="0">
                <a:ea typeface="MS PGothic" charset="-128"/>
              </a:rPr>
              <a:t> (see Fig. 2–14) through this chain of bound water molecules.</a:t>
            </a:r>
          </a:p>
          <a:p>
            <a:endParaRPr lang="en-US" dirty="0"/>
          </a:p>
        </p:txBody>
      </p:sp>
      <p:sp>
        <p:nvSpPr>
          <p:cNvPr id="4" name="Slide Number Placeholder 3"/>
          <p:cNvSpPr>
            <a:spLocks noGrp="1"/>
          </p:cNvSpPr>
          <p:nvPr>
            <p:ph type="sldNum" sz="quarter" idx="10"/>
          </p:nvPr>
        </p:nvSpPr>
        <p:spPr/>
        <p:txBody>
          <a:bodyPr/>
          <a:lstStyle/>
          <a:p>
            <a:fld id="{7281B935-4BC8-3543-8C5E-07330B646498}" type="slidenum">
              <a:rPr lang="en-US" smtClean="0"/>
              <a:t>9</a:t>
            </a:fld>
            <a:endParaRPr lang="en-US"/>
          </a:p>
        </p:txBody>
      </p:sp>
    </p:spTree>
    <p:extLst>
      <p:ext uri="{BB962C8B-B14F-4D97-AF65-F5344CB8AC3E}">
        <p14:creationId xmlns:p14="http://schemas.microsoft.com/office/powerpoint/2010/main" val="2072936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A95DA54-87D3-DA46-AEE5-1A5CB764688F}" type="slidenum">
              <a:rPr lang="en-US" altLang="en-US"/>
              <a:pPr/>
              <a:t>11</a:t>
            </a:fld>
            <a:endParaRPr lang="en-US" altLang="en-US"/>
          </a:p>
        </p:txBody>
      </p:sp>
      <p:sp>
        <p:nvSpPr>
          <p:cNvPr id="185346" name="Rectangle 2"/>
          <p:cNvSpPr>
            <a:spLocks noGrp="1" noRot="1" noChangeAspect="1" noChangeArrowheads="1" noTextEdit="1"/>
          </p:cNvSpPr>
          <p:nvPr>
            <p:ph type="sldImg"/>
          </p:nvPr>
        </p:nvSpPr>
        <p:spPr>
          <a:ln/>
        </p:spPr>
      </p:sp>
      <p:sp>
        <p:nvSpPr>
          <p:cNvPr id="185347"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5555450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5CC9DF9-F805-344F-8DAF-EA1E55D4799E}" type="slidenum">
              <a:rPr lang="en-US" smtClean="0"/>
              <a:t>14</a:t>
            </a:fld>
            <a:endParaRPr lang="en-US"/>
          </a:p>
        </p:txBody>
      </p:sp>
    </p:spTree>
    <p:extLst>
      <p:ext uri="{BB962C8B-B14F-4D97-AF65-F5344CB8AC3E}">
        <p14:creationId xmlns:p14="http://schemas.microsoft.com/office/powerpoint/2010/main" val="1837113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sz="1200" dirty="0"/>
              <a:t>Ka: ionization constant, or acid dissociation constant</a:t>
            </a:r>
          </a:p>
          <a:p>
            <a:r>
              <a:rPr lang="en-US" altLang="zh-CN" sz="1200" dirty="0"/>
              <a:t>The </a:t>
            </a:r>
            <a:r>
              <a:rPr lang="en-US" altLang="zh-CN" sz="1200" dirty="0" err="1"/>
              <a:t>pKa</a:t>
            </a:r>
            <a:r>
              <a:rPr lang="en-US" altLang="zh-CN" sz="1200" dirty="0"/>
              <a:t> of a weak acid is equal to the pH of the solution in which [A</a:t>
            </a:r>
            <a:r>
              <a:rPr lang="en-US" altLang="zh-CN" sz="1200" baseline="30000" dirty="0"/>
              <a:t>-</a:t>
            </a:r>
            <a:r>
              <a:rPr lang="en-US" altLang="zh-CN" sz="1200" dirty="0"/>
              <a:t>] = [HA]</a:t>
            </a:r>
          </a:p>
          <a:p>
            <a:r>
              <a:rPr lang="en-US" altLang="zh-CN" sz="1200" dirty="0"/>
              <a:t>The pH of a solution of a weak acid and its salt (base) can be deduced if the </a:t>
            </a:r>
            <a:r>
              <a:rPr lang="en-US" altLang="zh-CN" sz="1200" dirty="0" err="1"/>
              <a:t>pKa</a:t>
            </a:r>
            <a:r>
              <a:rPr lang="en-US" altLang="zh-CN" sz="1200" dirty="0"/>
              <a:t> is known.</a:t>
            </a:r>
          </a:p>
          <a:p>
            <a:endParaRPr lang="en-US" dirty="0"/>
          </a:p>
        </p:txBody>
      </p:sp>
      <p:sp>
        <p:nvSpPr>
          <p:cNvPr id="4" name="Slide Number Placeholder 3"/>
          <p:cNvSpPr>
            <a:spLocks noGrp="1"/>
          </p:cNvSpPr>
          <p:nvPr>
            <p:ph type="sldNum" sz="quarter" idx="10"/>
          </p:nvPr>
        </p:nvSpPr>
        <p:spPr/>
        <p:txBody>
          <a:bodyPr/>
          <a:lstStyle/>
          <a:p>
            <a:fld id="{7281B935-4BC8-3543-8C5E-07330B646498}" type="slidenum">
              <a:rPr lang="en-US" smtClean="0"/>
              <a:t>15</a:t>
            </a:fld>
            <a:endParaRPr lang="en-US"/>
          </a:p>
        </p:txBody>
      </p:sp>
    </p:spTree>
    <p:extLst>
      <p:ext uri="{BB962C8B-B14F-4D97-AF65-F5344CB8AC3E}">
        <p14:creationId xmlns:p14="http://schemas.microsoft.com/office/powerpoint/2010/main" val="1602543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x-none" b="1" dirty="0">
                <a:ea typeface="MS PGothic" charset="-128"/>
              </a:rPr>
              <a:t>FIGURE 2-17 The titration curve of acetic acid.</a:t>
            </a:r>
            <a:r>
              <a:rPr lang="en-US" altLang="x-none" dirty="0">
                <a:ea typeface="MS PGothic" charset="-128"/>
              </a:rPr>
              <a:t> After addition of each increment of </a:t>
            </a:r>
            <a:r>
              <a:rPr lang="en-US" altLang="x-none" dirty="0" err="1">
                <a:ea typeface="MS PGothic" charset="-128"/>
              </a:rPr>
              <a:t>NaOH</a:t>
            </a:r>
            <a:r>
              <a:rPr lang="en-US" altLang="x-none" dirty="0">
                <a:ea typeface="MS PGothic" charset="-128"/>
              </a:rPr>
              <a:t> to the acetic acid solution, the pH of the mixture is measured. This value is plotted against the amount of </a:t>
            </a:r>
            <a:r>
              <a:rPr lang="en-US" altLang="x-none" dirty="0" err="1">
                <a:ea typeface="MS PGothic" charset="-128"/>
              </a:rPr>
              <a:t>NaOH</a:t>
            </a:r>
            <a:r>
              <a:rPr lang="en-US" altLang="x-none" dirty="0">
                <a:ea typeface="MS PGothic" charset="-128"/>
              </a:rPr>
              <a:t> added, expressed as a fraction of the total </a:t>
            </a:r>
            <a:r>
              <a:rPr lang="en-US" altLang="x-none" dirty="0" err="1">
                <a:ea typeface="MS PGothic" charset="-128"/>
              </a:rPr>
              <a:t>NaOH</a:t>
            </a:r>
            <a:r>
              <a:rPr lang="en-US" altLang="x-none" dirty="0">
                <a:ea typeface="MS PGothic" charset="-128"/>
              </a:rPr>
              <a:t> required to convert all the acetic acid (CH</a:t>
            </a:r>
            <a:r>
              <a:rPr lang="en-US" altLang="x-none" baseline="-25000" dirty="0">
                <a:ea typeface="MS PGothic" charset="-128"/>
              </a:rPr>
              <a:t>3</a:t>
            </a:r>
            <a:r>
              <a:rPr lang="en-US" altLang="x-none" dirty="0">
                <a:ea typeface="MS PGothic" charset="-128"/>
              </a:rPr>
              <a:t>COOH) to its deprotonated form, acetate (CH</a:t>
            </a:r>
            <a:r>
              <a:rPr lang="en-US" altLang="x-none" baseline="-25000" dirty="0">
                <a:ea typeface="MS PGothic" charset="-128"/>
              </a:rPr>
              <a:t>3</a:t>
            </a:r>
            <a:r>
              <a:rPr lang="en-US" altLang="x-none" dirty="0">
                <a:ea typeface="MS PGothic" charset="-128"/>
              </a:rPr>
              <a:t>COO</a:t>
            </a:r>
            <a:r>
              <a:rPr lang="en-US" altLang="x-none" baseline="30000" dirty="0">
                <a:ea typeface="MS PGothic" charset="-128"/>
              </a:rPr>
              <a:t>–</a:t>
            </a:r>
            <a:r>
              <a:rPr lang="en-US" altLang="x-none" dirty="0">
                <a:ea typeface="MS PGothic" charset="-128"/>
              </a:rPr>
              <a:t>). The points so obtained yield the titration curve. Shown in the boxes are the predominant ionic forms at the points designated. At the midpoint of the titration, the concentrations of the proton donor and proton acceptor are equal, and the pH is numerically equal to the </a:t>
            </a:r>
            <a:r>
              <a:rPr lang="en-US" altLang="x-none" dirty="0" err="1">
                <a:ea typeface="MS PGothic" charset="-128"/>
              </a:rPr>
              <a:t>p</a:t>
            </a:r>
            <a:r>
              <a:rPr lang="en-US" altLang="x-none" i="1" dirty="0" err="1">
                <a:ea typeface="MS PGothic" charset="-128"/>
              </a:rPr>
              <a:t>K</a:t>
            </a:r>
            <a:r>
              <a:rPr lang="en-US" altLang="x-none" baseline="-25000" dirty="0" err="1">
                <a:ea typeface="MS PGothic" charset="-128"/>
              </a:rPr>
              <a:t>a</a:t>
            </a:r>
            <a:r>
              <a:rPr lang="en-US" altLang="x-none" dirty="0">
                <a:ea typeface="MS PGothic" charset="-128"/>
              </a:rPr>
              <a:t>. The shaded zone is the useful region of buffering power, generally between 10% and 90% titration of the weak acid.</a:t>
            </a:r>
          </a:p>
        </p:txBody>
      </p:sp>
      <p:sp>
        <p:nvSpPr>
          <p:cNvPr id="4" name="Slide Number Placeholder 3"/>
          <p:cNvSpPr>
            <a:spLocks noGrp="1"/>
          </p:cNvSpPr>
          <p:nvPr>
            <p:ph type="sldNum" sz="quarter" idx="10"/>
          </p:nvPr>
        </p:nvSpPr>
        <p:spPr/>
        <p:txBody>
          <a:bodyPr/>
          <a:lstStyle/>
          <a:p>
            <a:fld id="{7281B935-4BC8-3543-8C5E-07330B646498}" type="slidenum">
              <a:rPr lang="en-US" smtClean="0"/>
              <a:t>17</a:t>
            </a:fld>
            <a:endParaRPr lang="en-US"/>
          </a:p>
        </p:txBody>
      </p:sp>
    </p:spTree>
    <p:extLst>
      <p:ext uri="{BB962C8B-B14F-4D97-AF65-F5344CB8AC3E}">
        <p14:creationId xmlns:p14="http://schemas.microsoft.com/office/powerpoint/2010/main" val="3267783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E99C5A2-BC23-E743-B65B-A50E55477C75}"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20A4B-18A7-CC4C-9FBD-AA13C9D6D15D}"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9C5A2-BC23-E743-B65B-A50E55477C75}"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20A4B-18A7-CC4C-9FBD-AA13C9D6D15D}"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9C5A2-BC23-E743-B65B-A50E55477C75}"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20A4B-18A7-CC4C-9FBD-AA13C9D6D15D}"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ga-IE"/>
              <a:t>Click to edit Master title style</a:t>
            </a:r>
            <a:endParaRPr lang="en-US"/>
          </a:p>
        </p:txBody>
      </p:sp>
      <p:sp>
        <p:nvSpPr>
          <p:cNvPr id="3" name="Content Placeholder 2"/>
          <p:cNvSpPr>
            <a:spLocks noGrp="1"/>
          </p:cNvSpPr>
          <p:nvPr>
            <p:ph sz="half" idx="1"/>
          </p:nvPr>
        </p:nvSpPr>
        <p:spPr>
          <a:xfrm>
            <a:off x="685800" y="1981200"/>
            <a:ext cx="7772400" cy="1981200"/>
          </a:xfrm>
        </p:spPr>
        <p:txBody>
          <a:body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
        <p:nvSpPr>
          <p:cNvPr id="4" name="Text Placeholder 3"/>
          <p:cNvSpPr>
            <a:spLocks noGrp="1"/>
          </p:cNvSpPr>
          <p:nvPr>
            <p:ph type="body" sz="half" idx="2"/>
          </p:nvPr>
        </p:nvSpPr>
        <p:spPr>
          <a:xfrm>
            <a:off x="685800" y="4114800"/>
            <a:ext cx="7772400" cy="198120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1F90B3A8-F09D-1E4A-A81C-784847BBAA5F}" type="slidenum">
              <a:rPr lang="en-US" altLang="x-none"/>
              <a:pPr/>
              <a:t>‹#›</a:t>
            </a:fld>
            <a:endParaRPr lang="en-US" altLang="x-none"/>
          </a:p>
        </p:txBody>
      </p:sp>
    </p:spTree>
    <p:extLst>
      <p:ext uri="{BB962C8B-B14F-4D97-AF65-F5344CB8AC3E}">
        <p14:creationId xmlns:p14="http://schemas.microsoft.com/office/powerpoint/2010/main" val="12889758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ga-IE"/>
              <a:t>Click to edit Master subtitle style</a:t>
            </a:r>
            <a:endParaRPr lang="en-US"/>
          </a:p>
        </p:txBody>
      </p:sp>
      <p:sp>
        <p:nvSpPr>
          <p:cNvPr id="4" name="Rectangle 4">
            <a:extLst>
              <a:ext uri="{FF2B5EF4-FFF2-40B4-BE49-F238E27FC236}">
                <a16:creationId xmlns:a16="http://schemas.microsoft.com/office/drawing/2014/main" id="{5D7885F5-9728-CC4D-9EF7-1BFD63180F9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90C587C-0EAE-6546-A205-7DABB4827EE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EE6E68B-F0F6-7F4A-BA83-4E4CBA16120A}"/>
              </a:ext>
            </a:extLst>
          </p:cNvPr>
          <p:cNvSpPr>
            <a:spLocks noGrp="1" noChangeArrowheads="1"/>
          </p:cNvSpPr>
          <p:nvPr>
            <p:ph type="sldNum" sz="quarter" idx="12"/>
          </p:nvPr>
        </p:nvSpPr>
        <p:spPr>
          <a:ln/>
        </p:spPr>
        <p:txBody>
          <a:bodyPr/>
          <a:lstStyle>
            <a:lvl1pPr>
              <a:defRPr/>
            </a:lvl1pPr>
          </a:lstStyle>
          <a:p>
            <a:fld id="{C33B9A79-0B49-ED44-92E7-E49B5EF15170}" type="slidenum">
              <a:rPr lang="en-US" altLang="en-US"/>
              <a:pPr/>
              <a:t>‹#›</a:t>
            </a:fld>
            <a:endParaRPr lang="en-US" altLang="en-US"/>
          </a:p>
        </p:txBody>
      </p:sp>
    </p:spTree>
    <p:extLst>
      <p:ext uri="{BB962C8B-B14F-4D97-AF65-F5344CB8AC3E}">
        <p14:creationId xmlns:p14="http://schemas.microsoft.com/office/powerpoint/2010/main" val="32708655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idx="1"/>
          </p:nvPr>
        </p:nvSpPr>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Rectangle 4">
            <a:extLst>
              <a:ext uri="{FF2B5EF4-FFF2-40B4-BE49-F238E27FC236}">
                <a16:creationId xmlns:a16="http://schemas.microsoft.com/office/drawing/2014/main" id="{D24CC001-E679-3649-9EFE-E158103F62B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D4E62C2-DC71-D04D-A96A-A84AA8A273F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E48BC3B-D3C4-554A-B96E-DC165E05887D}"/>
              </a:ext>
            </a:extLst>
          </p:cNvPr>
          <p:cNvSpPr>
            <a:spLocks noGrp="1" noChangeArrowheads="1"/>
          </p:cNvSpPr>
          <p:nvPr>
            <p:ph type="sldNum" sz="quarter" idx="12"/>
          </p:nvPr>
        </p:nvSpPr>
        <p:spPr>
          <a:ln/>
        </p:spPr>
        <p:txBody>
          <a:bodyPr/>
          <a:lstStyle>
            <a:lvl1pPr>
              <a:defRPr/>
            </a:lvl1pPr>
          </a:lstStyle>
          <a:p>
            <a:fld id="{EC8A1F6E-2EF0-CC42-8DC2-1724A9639B2A}" type="slidenum">
              <a:rPr lang="en-US" altLang="en-US"/>
              <a:pPr/>
              <a:t>‹#›</a:t>
            </a:fld>
            <a:endParaRPr lang="en-US" altLang="en-US"/>
          </a:p>
        </p:txBody>
      </p:sp>
    </p:spTree>
    <p:extLst>
      <p:ext uri="{BB962C8B-B14F-4D97-AF65-F5344CB8AC3E}">
        <p14:creationId xmlns:p14="http://schemas.microsoft.com/office/powerpoint/2010/main" val="18051129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ga-IE"/>
              <a:t>Click to edit Master text styles</a:t>
            </a:r>
          </a:p>
        </p:txBody>
      </p:sp>
      <p:sp>
        <p:nvSpPr>
          <p:cNvPr id="4" name="Rectangle 4">
            <a:extLst>
              <a:ext uri="{FF2B5EF4-FFF2-40B4-BE49-F238E27FC236}">
                <a16:creationId xmlns:a16="http://schemas.microsoft.com/office/drawing/2014/main" id="{11A22EBE-40B9-3A40-8C28-7FBA9C3812C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115FA78-4CAF-CF4C-B0A0-BAAD5FE04E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C33B034-4A28-484B-85CF-1C88C31E8A60}"/>
              </a:ext>
            </a:extLst>
          </p:cNvPr>
          <p:cNvSpPr>
            <a:spLocks noGrp="1" noChangeArrowheads="1"/>
          </p:cNvSpPr>
          <p:nvPr>
            <p:ph type="sldNum" sz="quarter" idx="12"/>
          </p:nvPr>
        </p:nvSpPr>
        <p:spPr>
          <a:ln/>
        </p:spPr>
        <p:txBody>
          <a:bodyPr/>
          <a:lstStyle>
            <a:lvl1pPr>
              <a:defRPr/>
            </a:lvl1pPr>
          </a:lstStyle>
          <a:p>
            <a:fld id="{4816BEA8-7118-4642-B5F9-A4BEB291425C}" type="slidenum">
              <a:rPr lang="en-US" altLang="en-US"/>
              <a:pPr/>
              <a:t>‹#›</a:t>
            </a:fld>
            <a:endParaRPr lang="en-US" altLang="en-US"/>
          </a:p>
        </p:txBody>
      </p:sp>
    </p:spTree>
    <p:extLst>
      <p:ext uri="{BB962C8B-B14F-4D97-AF65-F5344CB8AC3E}">
        <p14:creationId xmlns:p14="http://schemas.microsoft.com/office/powerpoint/2010/main" val="2948175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Rectangle 4">
            <a:extLst>
              <a:ext uri="{FF2B5EF4-FFF2-40B4-BE49-F238E27FC236}">
                <a16:creationId xmlns:a16="http://schemas.microsoft.com/office/drawing/2014/main" id="{6A4F06B6-6C7A-B54D-ACB1-D7BCB8D3709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D30A0D5-26CC-4045-8812-EC6FB4DF281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E498545-3CE4-2F4C-B5FB-13848C9A17A7}"/>
              </a:ext>
            </a:extLst>
          </p:cNvPr>
          <p:cNvSpPr>
            <a:spLocks noGrp="1" noChangeArrowheads="1"/>
          </p:cNvSpPr>
          <p:nvPr>
            <p:ph type="sldNum" sz="quarter" idx="12"/>
          </p:nvPr>
        </p:nvSpPr>
        <p:spPr>
          <a:ln/>
        </p:spPr>
        <p:txBody>
          <a:bodyPr/>
          <a:lstStyle>
            <a:lvl1pPr>
              <a:defRPr/>
            </a:lvl1pPr>
          </a:lstStyle>
          <a:p>
            <a:fld id="{AA71A3DF-0522-9549-A301-F7C65C7C48A9}" type="slidenum">
              <a:rPr lang="en-US" altLang="en-US"/>
              <a:pPr/>
              <a:t>‹#›</a:t>
            </a:fld>
            <a:endParaRPr lang="en-US" altLang="en-US"/>
          </a:p>
        </p:txBody>
      </p:sp>
    </p:spTree>
    <p:extLst>
      <p:ext uri="{BB962C8B-B14F-4D97-AF65-F5344CB8AC3E}">
        <p14:creationId xmlns:p14="http://schemas.microsoft.com/office/powerpoint/2010/main" val="42903652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64" y="152400"/>
            <a:ext cx="9157063" cy="1143000"/>
          </a:xfrm>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Rectangle 4">
            <a:extLst>
              <a:ext uri="{FF2B5EF4-FFF2-40B4-BE49-F238E27FC236}">
                <a16:creationId xmlns:a16="http://schemas.microsoft.com/office/drawing/2014/main" id="{2B5F9CD0-68D7-EF41-8313-611C5440C329}"/>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80CA6E51-D4A1-8D40-8F44-76B2A40F6E0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DDE5ADC1-FCD2-FC46-AA57-EC387CAC871D}"/>
              </a:ext>
            </a:extLst>
          </p:cNvPr>
          <p:cNvSpPr>
            <a:spLocks noGrp="1" noChangeArrowheads="1"/>
          </p:cNvSpPr>
          <p:nvPr>
            <p:ph type="sldNum" sz="quarter" idx="12"/>
          </p:nvPr>
        </p:nvSpPr>
        <p:spPr>
          <a:ln/>
        </p:spPr>
        <p:txBody>
          <a:bodyPr/>
          <a:lstStyle>
            <a:lvl1pPr>
              <a:defRPr/>
            </a:lvl1pPr>
          </a:lstStyle>
          <a:p>
            <a:fld id="{FB23A2BF-8341-1447-A439-1858FE0EFC16}" type="slidenum">
              <a:rPr lang="en-US" altLang="en-US"/>
              <a:pPr/>
              <a:t>‹#›</a:t>
            </a:fld>
            <a:endParaRPr lang="en-US" altLang="en-US"/>
          </a:p>
        </p:txBody>
      </p:sp>
    </p:spTree>
    <p:extLst>
      <p:ext uri="{BB962C8B-B14F-4D97-AF65-F5344CB8AC3E}">
        <p14:creationId xmlns:p14="http://schemas.microsoft.com/office/powerpoint/2010/main" val="17002123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Rectangle 4">
            <a:extLst>
              <a:ext uri="{FF2B5EF4-FFF2-40B4-BE49-F238E27FC236}">
                <a16:creationId xmlns:a16="http://schemas.microsoft.com/office/drawing/2014/main" id="{A929A338-4FDF-EA49-9577-CE76EE8C67B6}"/>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4888D507-3C49-1D44-81DF-B1C56F2DD18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520220AB-52BE-DC48-93A6-270B9A50C252}"/>
              </a:ext>
            </a:extLst>
          </p:cNvPr>
          <p:cNvSpPr>
            <a:spLocks noGrp="1" noChangeArrowheads="1"/>
          </p:cNvSpPr>
          <p:nvPr>
            <p:ph type="sldNum" sz="quarter" idx="12"/>
          </p:nvPr>
        </p:nvSpPr>
        <p:spPr>
          <a:ln/>
        </p:spPr>
        <p:txBody>
          <a:bodyPr/>
          <a:lstStyle>
            <a:lvl1pPr>
              <a:defRPr/>
            </a:lvl1pPr>
          </a:lstStyle>
          <a:p>
            <a:fld id="{E617605F-916D-A84C-83CA-65E5849862B5}" type="slidenum">
              <a:rPr lang="en-US" altLang="en-US"/>
              <a:pPr/>
              <a:t>‹#›</a:t>
            </a:fld>
            <a:endParaRPr lang="en-US" altLang="en-US"/>
          </a:p>
        </p:txBody>
      </p:sp>
    </p:spTree>
    <p:extLst>
      <p:ext uri="{BB962C8B-B14F-4D97-AF65-F5344CB8AC3E}">
        <p14:creationId xmlns:p14="http://schemas.microsoft.com/office/powerpoint/2010/main" val="4057644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E8855B05-4AAB-8549-9308-2E1CFD8DFEDA}"/>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EA9DDA6-9C69-2242-AAA9-BB2FFDDF99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04A7A3E-37C3-ED48-BF03-B677BFD591CB}"/>
              </a:ext>
            </a:extLst>
          </p:cNvPr>
          <p:cNvSpPr>
            <a:spLocks noGrp="1" noChangeArrowheads="1"/>
          </p:cNvSpPr>
          <p:nvPr>
            <p:ph type="sldNum" sz="quarter" idx="12"/>
          </p:nvPr>
        </p:nvSpPr>
        <p:spPr>
          <a:ln/>
        </p:spPr>
        <p:txBody>
          <a:bodyPr/>
          <a:lstStyle>
            <a:lvl1pPr>
              <a:defRPr/>
            </a:lvl1pPr>
          </a:lstStyle>
          <a:p>
            <a:fld id="{32875A02-B65B-A440-8682-1E23DAA8B57B}" type="slidenum">
              <a:rPr lang="en-US" altLang="en-US"/>
              <a:pPr/>
              <a:t>‹#›</a:t>
            </a:fld>
            <a:endParaRPr lang="en-US" altLang="en-US"/>
          </a:p>
        </p:txBody>
      </p:sp>
    </p:spTree>
    <p:extLst>
      <p:ext uri="{BB962C8B-B14F-4D97-AF65-F5344CB8AC3E}">
        <p14:creationId xmlns:p14="http://schemas.microsoft.com/office/powerpoint/2010/main" val="23327274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E99C5A2-BC23-E743-B65B-A50E55477C75}"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20A4B-18A7-CC4C-9FBD-AA13C9D6D15D}" type="slidenum">
              <a:rPr lang="en-US" smtClean="0"/>
              <a:t>‹#›</a:t>
            </a:fld>
            <a:endParaRPr 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Rectangle 4">
            <a:extLst>
              <a:ext uri="{FF2B5EF4-FFF2-40B4-BE49-F238E27FC236}">
                <a16:creationId xmlns:a16="http://schemas.microsoft.com/office/drawing/2014/main" id="{44EDBF73-07EA-3441-A54B-42398D17C50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04DF536-8DAD-D54B-8E5B-B5E782EFBF3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3DE7C21-CA0A-044A-A818-452BFDCDD65A}"/>
              </a:ext>
            </a:extLst>
          </p:cNvPr>
          <p:cNvSpPr>
            <a:spLocks noGrp="1" noChangeArrowheads="1"/>
          </p:cNvSpPr>
          <p:nvPr>
            <p:ph type="sldNum" sz="quarter" idx="12"/>
          </p:nvPr>
        </p:nvSpPr>
        <p:spPr>
          <a:ln/>
        </p:spPr>
        <p:txBody>
          <a:bodyPr/>
          <a:lstStyle>
            <a:lvl1pPr>
              <a:defRPr/>
            </a:lvl1pPr>
          </a:lstStyle>
          <a:p>
            <a:fld id="{AE6A15CC-D84D-364A-8B24-79F260B1D293}" type="slidenum">
              <a:rPr lang="en-US" altLang="en-US"/>
              <a:pPr/>
              <a:t>‹#›</a:t>
            </a:fld>
            <a:endParaRPr lang="en-US" altLang="en-US"/>
          </a:p>
        </p:txBody>
      </p:sp>
    </p:spTree>
    <p:extLst>
      <p:ext uri="{BB962C8B-B14F-4D97-AF65-F5344CB8AC3E}">
        <p14:creationId xmlns:p14="http://schemas.microsoft.com/office/powerpoint/2010/main" val="53375870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Rectangle 4">
            <a:extLst>
              <a:ext uri="{FF2B5EF4-FFF2-40B4-BE49-F238E27FC236}">
                <a16:creationId xmlns:a16="http://schemas.microsoft.com/office/drawing/2014/main" id="{620C9A04-1EAF-9948-88A1-C22711956D0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AAC518A-0271-4743-A578-45B19BCBF1E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530C0F7-7E0C-6448-92BA-F3765F6806A9}"/>
              </a:ext>
            </a:extLst>
          </p:cNvPr>
          <p:cNvSpPr>
            <a:spLocks noGrp="1" noChangeArrowheads="1"/>
          </p:cNvSpPr>
          <p:nvPr>
            <p:ph type="sldNum" sz="quarter" idx="12"/>
          </p:nvPr>
        </p:nvSpPr>
        <p:spPr>
          <a:ln/>
        </p:spPr>
        <p:txBody>
          <a:bodyPr/>
          <a:lstStyle>
            <a:lvl1pPr>
              <a:defRPr/>
            </a:lvl1pPr>
          </a:lstStyle>
          <a:p>
            <a:fld id="{E699B98F-02F0-A949-8AE7-D6089DF79D44}" type="slidenum">
              <a:rPr lang="en-US" altLang="en-US"/>
              <a:pPr/>
              <a:t>‹#›</a:t>
            </a:fld>
            <a:endParaRPr lang="en-US" altLang="en-US"/>
          </a:p>
        </p:txBody>
      </p:sp>
    </p:spTree>
    <p:extLst>
      <p:ext uri="{BB962C8B-B14F-4D97-AF65-F5344CB8AC3E}">
        <p14:creationId xmlns:p14="http://schemas.microsoft.com/office/powerpoint/2010/main" val="413673297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Rectangle 4">
            <a:extLst>
              <a:ext uri="{FF2B5EF4-FFF2-40B4-BE49-F238E27FC236}">
                <a16:creationId xmlns:a16="http://schemas.microsoft.com/office/drawing/2014/main" id="{95F4AE4F-B35F-9242-9A87-FC9340246F3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AC5AF4E-DB92-8549-8190-0F6A28442A3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23EC61B-B9ED-6B49-8088-618116E381CA}"/>
              </a:ext>
            </a:extLst>
          </p:cNvPr>
          <p:cNvSpPr>
            <a:spLocks noGrp="1" noChangeArrowheads="1"/>
          </p:cNvSpPr>
          <p:nvPr>
            <p:ph type="sldNum" sz="quarter" idx="12"/>
          </p:nvPr>
        </p:nvSpPr>
        <p:spPr>
          <a:ln/>
        </p:spPr>
        <p:txBody>
          <a:bodyPr/>
          <a:lstStyle>
            <a:lvl1pPr>
              <a:defRPr/>
            </a:lvl1pPr>
          </a:lstStyle>
          <a:p>
            <a:fld id="{5DE59524-7C58-9E4F-9CEA-EBA299572484}" type="slidenum">
              <a:rPr lang="en-US" altLang="en-US"/>
              <a:pPr/>
              <a:t>‹#›</a:t>
            </a:fld>
            <a:endParaRPr lang="en-US" altLang="en-US"/>
          </a:p>
        </p:txBody>
      </p:sp>
    </p:spTree>
    <p:extLst>
      <p:ext uri="{BB962C8B-B14F-4D97-AF65-F5344CB8AC3E}">
        <p14:creationId xmlns:p14="http://schemas.microsoft.com/office/powerpoint/2010/main" val="413041689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Rectangle 4">
            <a:extLst>
              <a:ext uri="{FF2B5EF4-FFF2-40B4-BE49-F238E27FC236}">
                <a16:creationId xmlns:a16="http://schemas.microsoft.com/office/drawing/2014/main" id="{F70133C4-2002-F041-BA1A-C2A76ED1325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607042E-DDAD-CA47-917A-E52E2BA3DC7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EA30024-1FF7-B84D-831C-1D2D62122D25}"/>
              </a:ext>
            </a:extLst>
          </p:cNvPr>
          <p:cNvSpPr>
            <a:spLocks noGrp="1" noChangeArrowheads="1"/>
          </p:cNvSpPr>
          <p:nvPr>
            <p:ph type="sldNum" sz="quarter" idx="12"/>
          </p:nvPr>
        </p:nvSpPr>
        <p:spPr>
          <a:ln/>
        </p:spPr>
        <p:txBody>
          <a:bodyPr/>
          <a:lstStyle>
            <a:lvl1pPr>
              <a:defRPr/>
            </a:lvl1pPr>
          </a:lstStyle>
          <a:p>
            <a:fld id="{A54ADC0B-591B-9743-ADB4-771523444D94}" type="slidenum">
              <a:rPr lang="en-US" altLang="en-US"/>
              <a:pPr/>
              <a:t>‹#›</a:t>
            </a:fld>
            <a:endParaRPr lang="en-US" altLang="en-US"/>
          </a:p>
        </p:txBody>
      </p:sp>
    </p:spTree>
    <p:extLst>
      <p:ext uri="{BB962C8B-B14F-4D97-AF65-F5344CB8AC3E}">
        <p14:creationId xmlns:p14="http://schemas.microsoft.com/office/powerpoint/2010/main" val="235843635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AndTx" preserve="1">
  <p:cSld name="Title, Content and Tex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lvl1pPr>
              <a:defRPr>
                <a:solidFill>
                  <a:srgbClr val="2FB0DC"/>
                </a:solidFill>
              </a:defRPr>
            </a:lvl1pPr>
          </a:lstStyle>
          <a:p>
            <a:r>
              <a:rPr lang="ga-IE"/>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4648200" y="1981200"/>
            <a:ext cx="3810000" cy="411480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Rectangle 4">
            <a:extLst>
              <a:ext uri="{FF2B5EF4-FFF2-40B4-BE49-F238E27FC236}">
                <a16:creationId xmlns:a16="http://schemas.microsoft.com/office/drawing/2014/main" id="{B003576B-6389-7F4A-99B0-B22D527A332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C50DCD8-A9A0-A241-9937-BA355D0D76D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4942E4A-D6E0-C146-8A0C-BBF470CAF8C3}"/>
              </a:ext>
            </a:extLst>
          </p:cNvPr>
          <p:cNvSpPr>
            <a:spLocks noGrp="1" noChangeArrowheads="1"/>
          </p:cNvSpPr>
          <p:nvPr>
            <p:ph type="sldNum" sz="quarter" idx="12"/>
          </p:nvPr>
        </p:nvSpPr>
        <p:spPr>
          <a:ln/>
        </p:spPr>
        <p:txBody>
          <a:bodyPr/>
          <a:lstStyle>
            <a:lvl1pPr>
              <a:defRPr/>
            </a:lvl1pPr>
          </a:lstStyle>
          <a:p>
            <a:fld id="{C02DB947-C22D-B44A-A433-A19BAE8B412A}" type="slidenum">
              <a:rPr lang="en-US" altLang="en-US"/>
              <a:pPr/>
              <a:t>‹#›</a:t>
            </a:fld>
            <a:endParaRPr lang="en-US" altLang="en-US"/>
          </a:p>
        </p:txBody>
      </p:sp>
    </p:spTree>
    <p:extLst>
      <p:ext uri="{BB962C8B-B14F-4D97-AF65-F5344CB8AC3E}">
        <p14:creationId xmlns:p14="http://schemas.microsoft.com/office/powerpoint/2010/main" val="87892430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OverTx" preserve="1">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ga-IE"/>
              <a:t>Click to edit Master title style</a:t>
            </a:r>
            <a:endParaRPr lang="en-US"/>
          </a:p>
        </p:txBody>
      </p:sp>
      <p:sp>
        <p:nvSpPr>
          <p:cNvPr id="3" name="Content Placeholder 2"/>
          <p:cNvSpPr>
            <a:spLocks noGrp="1"/>
          </p:cNvSpPr>
          <p:nvPr>
            <p:ph sz="half" idx="1"/>
          </p:nvPr>
        </p:nvSpPr>
        <p:spPr>
          <a:xfrm>
            <a:off x="685800" y="1981200"/>
            <a:ext cx="7772400" cy="1981200"/>
          </a:xfrm>
        </p:spPr>
        <p:txBody>
          <a:body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
        <p:nvSpPr>
          <p:cNvPr id="4" name="Text Placeholder 3"/>
          <p:cNvSpPr>
            <a:spLocks noGrp="1"/>
          </p:cNvSpPr>
          <p:nvPr>
            <p:ph type="body" sz="half" idx="2"/>
          </p:nvPr>
        </p:nvSpPr>
        <p:spPr>
          <a:xfrm>
            <a:off x="685800" y="4114800"/>
            <a:ext cx="7772400" cy="198120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Rectangle 4">
            <a:extLst>
              <a:ext uri="{FF2B5EF4-FFF2-40B4-BE49-F238E27FC236}">
                <a16:creationId xmlns:a16="http://schemas.microsoft.com/office/drawing/2014/main" id="{30CB6153-5EC5-784B-9C9A-57370F7A9F8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31A6F50-5406-2D4B-B860-65FF081AD3D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2982990-F58F-E640-BDFD-105C7E9ADCCE}"/>
              </a:ext>
            </a:extLst>
          </p:cNvPr>
          <p:cNvSpPr>
            <a:spLocks noGrp="1" noChangeArrowheads="1"/>
          </p:cNvSpPr>
          <p:nvPr>
            <p:ph type="sldNum" sz="quarter" idx="12"/>
          </p:nvPr>
        </p:nvSpPr>
        <p:spPr>
          <a:ln/>
        </p:spPr>
        <p:txBody>
          <a:bodyPr/>
          <a:lstStyle>
            <a:lvl1pPr>
              <a:defRPr/>
            </a:lvl1pPr>
          </a:lstStyle>
          <a:p>
            <a:fld id="{418CCCA0-7DAB-B74D-A77F-89C0CD71D4F8}" type="slidenum">
              <a:rPr lang="en-US" altLang="en-US"/>
              <a:pPr/>
              <a:t>‹#›</a:t>
            </a:fld>
            <a:endParaRPr lang="en-US" altLang="en-US"/>
          </a:p>
        </p:txBody>
      </p:sp>
    </p:spTree>
    <p:extLst>
      <p:ext uri="{BB962C8B-B14F-4D97-AF65-F5344CB8AC3E}">
        <p14:creationId xmlns:p14="http://schemas.microsoft.com/office/powerpoint/2010/main" val="41131599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AndClipArt" preserve="1">
  <p:cSld name="Title, Text and Clip Ar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ga-IE"/>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lipArt Placeholder 3"/>
          <p:cNvSpPr>
            <a:spLocks noGrp="1"/>
          </p:cNvSpPr>
          <p:nvPr>
            <p:ph type="clipArt" sz="half" idx="2"/>
          </p:nvPr>
        </p:nvSpPr>
        <p:spPr>
          <a:xfrm>
            <a:off x="4648200" y="1981200"/>
            <a:ext cx="3810000" cy="4114800"/>
          </a:xfrm>
        </p:spPr>
        <p:txBody>
          <a:bodyPr/>
          <a:lstStyle/>
          <a:p>
            <a:pPr lvl="0"/>
            <a:endParaRPr lang="en-US" noProof="0"/>
          </a:p>
        </p:txBody>
      </p:sp>
      <p:sp>
        <p:nvSpPr>
          <p:cNvPr id="5" name="Rectangle 4">
            <a:extLst>
              <a:ext uri="{FF2B5EF4-FFF2-40B4-BE49-F238E27FC236}">
                <a16:creationId xmlns:a16="http://schemas.microsoft.com/office/drawing/2014/main" id="{79D92D3B-46EE-BE49-A474-107C89BF700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FB7C9C9-607F-164E-B1C6-DDDF86D01C0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B571D600-E333-3E4C-9990-7EF53387766A}"/>
              </a:ext>
            </a:extLst>
          </p:cNvPr>
          <p:cNvSpPr>
            <a:spLocks noGrp="1" noChangeArrowheads="1"/>
          </p:cNvSpPr>
          <p:nvPr>
            <p:ph type="sldNum" sz="quarter" idx="12"/>
          </p:nvPr>
        </p:nvSpPr>
        <p:spPr>
          <a:ln/>
        </p:spPr>
        <p:txBody>
          <a:bodyPr/>
          <a:lstStyle>
            <a:lvl1pPr>
              <a:defRPr/>
            </a:lvl1pPr>
          </a:lstStyle>
          <a:p>
            <a:fld id="{7BD50B94-237E-814E-A1FC-20643206E95F}" type="slidenum">
              <a:rPr lang="en-US" altLang="en-US"/>
              <a:pPr/>
              <a:t>‹#›</a:t>
            </a:fld>
            <a:endParaRPr lang="en-US" altLang="en-US"/>
          </a:p>
        </p:txBody>
      </p:sp>
    </p:spTree>
    <p:extLst>
      <p:ext uri="{BB962C8B-B14F-4D97-AF65-F5344CB8AC3E}">
        <p14:creationId xmlns:p14="http://schemas.microsoft.com/office/powerpoint/2010/main" val="7556915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354" y="152400"/>
            <a:ext cx="9139646" cy="1143000"/>
          </a:xfrm>
        </p:spPr>
        <p:txBody>
          <a:bodyPr/>
          <a:lstStyle/>
          <a:p>
            <a:r>
              <a:rPr lang="ga-IE"/>
              <a:t>Click to edit Master title style</a:t>
            </a:r>
            <a:endParaRPr lang="en-US"/>
          </a:p>
        </p:txBody>
      </p:sp>
      <p:sp>
        <p:nvSpPr>
          <p:cNvPr id="3" name="ClipArt Placeholder 2"/>
          <p:cNvSpPr>
            <a:spLocks noGrp="1"/>
          </p:cNvSpPr>
          <p:nvPr>
            <p:ph type="clipArt" sz="half" idx="1"/>
          </p:nvPr>
        </p:nvSpPr>
        <p:spPr>
          <a:xfrm>
            <a:off x="685800" y="1981200"/>
            <a:ext cx="3810000" cy="4114800"/>
          </a:xfrm>
        </p:spPr>
        <p:txBody>
          <a:bodyPr/>
          <a:lstStyle/>
          <a:p>
            <a:pPr lvl="0"/>
            <a:endParaRPr lang="en-US" noProof="0"/>
          </a:p>
        </p:txBody>
      </p:sp>
      <p:sp>
        <p:nvSpPr>
          <p:cNvPr id="4" name="Text Placeholder 3"/>
          <p:cNvSpPr>
            <a:spLocks noGrp="1"/>
          </p:cNvSpPr>
          <p:nvPr>
            <p:ph type="body" sz="half" idx="2"/>
          </p:nvPr>
        </p:nvSpPr>
        <p:spPr>
          <a:xfrm>
            <a:off x="4648200" y="1981200"/>
            <a:ext cx="3810000" cy="411480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Rectangle 4">
            <a:extLst>
              <a:ext uri="{FF2B5EF4-FFF2-40B4-BE49-F238E27FC236}">
                <a16:creationId xmlns:a16="http://schemas.microsoft.com/office/drawing/2014/main" id="{A28AB59D-A05A-AA43-ACE9-55231A756AA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C00C54E-B0EC-4941-9BAF-FFA6A1865C8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2BEABBAF-47CE-DA48-A53D-609AC4DEC30E}"/>
              </a:ext>
            </a:extLst>
          </p:cNvPr>
          <p:cNvSpPr>
            <a:spLocks noGrp="1" noChangeArrowheads="1"/>
          </p:cNvSpPr>
          <p:nvPr>
            <p:ph type="sldNum" sz="quarter" idx="12"/>
          </p:nvPr>
        </p:nvSpPr>
        <p:spPr>
          <a:ln/>
        </p:spPr>
        <p:txBody>
          <a:bodyPr/>
          <a:lstStyle>
            <a:lvl1pPr>
              <a:defRPr/>
            </a:lvl1pPr>
          </a:lstStyle>
          <a:p>
            <a:fld id="{22BD0E29-68F5-EC4D-BB37-F93CD5B88B1E}" type="slidenum">
              <a:rPr lang="en-US" altLang="en-US"/>
              <a:pPr/>
              <a:t>‹#›</a:t>
            </a:fld>
            <a:endParaRPr lang="en-US" altLang="en-US"/>
          </a:p>
        </p:txBody>
      </p:sp>
    </p:spTree>
    <p:extLst>
      <p:ext uri="{BB962C8B-B14F-4D97-AF65-F5344CB8AC3E}">
        <p14:creationId xmlns:p14="http://schemas.microsoft.com/office/powerpoint/2010/main" val="22517004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1143000"/>
          </a:xfrm>
        </p:spPr>
        <p:txBody>
          <a:bodyPr/>
          <a:lstStyle/>
          <a:p>
            <a:r>
              <a:rPr lang="ga-IE"/>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4648200" y="1981200"/>
            <a:ext cx="3810000" cy="411480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Rectangle 4">
            <a:extLst>
              <a:ext uri="{FF2B5EF4-FFF2-40B4-BE49-F238E27FC236}">
                <a16:creationId xmlns:a16="http://schemas.microsoft.com/office/drawing/2014/main" id="{41ED954C-7FCC-C74E-BFF9-4C42F46FA3F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DDF80FE8-59D5-8D43-A3EC-27FEE2C5AC3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0E211A9-1243-0148-9F1B-C44D71B31748}"/>
              </a:ext>
            </a:extLst>
          </p:cNvPr>
          <p:cNvSpPr>
            <a:spLocks noGrp="1" noChangeArrowheads="1"/>
          </p:cNvSpPr>
          <p:nvPr>
            <p:ph type="sldNum" sz="quarter" idx="12"/>
          </p:nvPr>
        </p:nvSpPr>
        <p:spPr>
          <a:ln/>
        </p:spPr>
        <p:txBody>
          <a:bodyPr/>
          <a:lstStyle>
            <a:lvl1pPr>
              <a:defRPr/>
            </a:lvl1pPr>
          </a:lstStyle>
          <a:p>
            <a:fld id="{803D7B41-0744-2F46-9BBB-61AFA8E9B962}" type="slidenum">
              <a:rPr lang="en-US" altLang="en-US"/>
              <a:pPr/>
              <a:t>‹#›</a:t>
            </a:fld>
            <a:endParaRPr lang="en-US" altLang="en-US"/>
          </a:p>
        </p:txBody>
      </p:sp>
    </p:spTree>
    <p:extLst>
      <p:ext uri="{BB962C8B-B14F-4D97-AF65-F5344CB8AC3E}">
        <p14:creationId xmlns:p14="http://schemas.microsoft.com/office/powerpoint/2010/main" val="22056987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E99C5A2-BC23-E743-B65B-A50E55477C75}" type="datetimeFigureOut">
              <a:rPr lang="en-US" smtClean="0"/>
              <a:t>2/21/23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5E20A4B-18A7-CC4C-9FBD-AA13C9D6D15D}"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E99C5A2-BC23-E743-B65B-A50E55477C75}"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20A4B-18A7-CC4C-9FBD-AA13C9D6D15D}"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E99C5A2-BC23-E743-B65B-A50E55477C75}" type="datetimeFigureOut">
              <a:rPr lang="en-US" smtClean="0"/>
              <a:t>2/21/23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5E20A4B-18A7-CC4C-9FBD-AA13C9D6D15D}"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E99C5A2-BC23-E743-B65B-A50E55477C75}" type="datetimeFigureOut">
              <a:rPr lang="en-US" smtClean="0"/>
              <a:t>2/21/23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5E20A4B-18A7-CC4C-9FBD-AA13C9D6D15D}"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E99C5A2-BC23-E743-B65B-A50E55477C75}" type="datetimeFigureOut">
              <a:rPr lang="en-US" smtClean="0"/>
              <a:t>2/21/23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5E20A4B-18A7-CC4C-9FBD-AA13C9D6D15D}"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99C5A2-BC23-E743-B65B-A50E55477C75}"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20A4B-18A7-CC4C-9FBD-AA13C9D6D15D}"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E99C5A2-BC23-E743-B65B-A50E55477C75}" type="datetimeFigureOut">
              <a:rPr lang="en-US" smtClean="0"/>
              <a:t>2/21/23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5E20A4B-18A7-CC4C-9FBD-AA13C9D6D15D}"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theme" Target="../theme/theme2.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E99C5A2-BC23-E743-B65B-A50E55477C75}" type="datetimeFigureOut">
              <a:rPr lang="en-US" smtClean="0"/>
              <a:t>2/21/23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E20A4B-18A7-CC4C-9FBD-AA13C9D6D15D}" type="slidenum">
              <a:rPr lang="en-US" smtClean="0"/>
              <a:t>‹#›</a:t>
            </a:fld>
            <a:endParaRPr lang="en-US"/>
          </a:p>
        </p:txBody>
      </p:sp>
    </p:spTree>
    <p:extLst>
      <p:ext uri="{BB962C8B-B14F-4D97-AF65-F5344CB8AC3E}">
        <p14:creationId xmlns:p14="http://schemas.microsoft.com/office/powerpoint/2010/main" val="194722792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2171015A-EE5F-4940-A876-21AE626ABD39}"/>
              </a:ext>
            </a:extLst>
          </p:cNvPr>
          <p:cNvSpPr>
            <a:spLocks noGrp="1" noChangeArrowheads="1"/>
          </p:cNvSpPr>
          <p:nvPr>
            <p:ph type="title"/>
          </p:nvPr>
        </p:nvSpPr>
        <p:spPr bwMode="auto">
          <a:xfrm>
            <a:off x="-15875" y="152400"/>
            <a:ext cx="9159875"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80F569BB-82E9-254E-9FEA-7AA2B8D692D3}"/>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14593C13-98B6-4A41-899D-3949745E4B99}"/>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Calibri" pitchFamily="34" charset="0"/>
                <a:ea typeface="ＭＳ Ｐゴシック" charset="-128"/>
                <a:cs typeface="Calibri" pitchFamily="34" charset="0"/>
              </a:defRPr>
            </a:lvl1pPr>
          </a:lstStyle>
          <a:p>
            <a:pPr>
              <a:defRPr/>
            </a:pPr>
            <a:endParaRPr lang="en-US"/>
          </a:p>
        </p:txBody>
      </p:sp>
      <p:sp>
        <p:nvSpPr>
          <p:cNvPr id="1029" name="Rectangle 5">
            <a:extLst>
              <a:ext uri="{FF2B5EF4-FFF2-40B4-BE49-F238E27FC236}">
                <a16:creationId xmlns:a16="http://schemas.microsoft.com/office/drawing/2014/main" id="{F267E9AB-DD53-3A4B-A290-6978F2CE0C48}"/>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Calibri" pitchFamily="34" charset="0"/>
                <a:ea typeface="ＭＳ Ｐゴシック" charset="-128"/>
                <a:cs typeface="Calibri" pitchFamily="34" charset="0"/>
              </a:defRPr>
            </a:lvl1pPr>
          </a:lstStyle>
          <a:p>
            <a:pPr>
              <a:defRPr/>
            </a:pPr>
            <a:endParaRPr lang="en-US"/>
          </a:p>
        </p:txBody>
      </p:sp>
      <p:sp>
        <p:nvSpPr>
          <p:cNvPr id="1030" name="Rectangle 6">
            <a:extLst>
              <a:ext uri="{FF2B5EF4-FFF2-40B4-BE49-F238E27FC236}">
                <a16:creationId xmlns:a16="http://schemas.microsoft.com/office/drawing/2014/main" id="{ECE66126-C01C-4740-BE0C-2B61145A1F45}"/>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panose="020F0502020204030204" pitchFamily="34" charset="0"/>
              </a:defRPr>
            </a:lvl1pPr>
          </a:lstStyle>
          <a:p>
            <a:fld id="{1DF10423-46B5-0B4A-B02F-B19B426FAB66}" type="slidenum">
              <a:rPr lang="en-US" altLang="en-US"/>
              <a:pPr/>
              <a:t>‹#›</a:t>
            </a:fld>
            <a:endParaRPr lang="en-US" altLang="en-US"/>
          </a:p>
        </p:txBody>
      </p:sp>
    </p:spTree>
    <p:extLst>
      <p:ext uri="{BB962C8B-B14F-4D97-AF65-F5344CB8AC3E}">
        <p14:creationId xmlns:p14="http://schemas.microsoft.com/office/powerpoint/2010/main" val="1300138730"/>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Lst>
  <p:txStyles>
    <p:titleStyle>
      <a:lvl1pPr algn="ctr" rtl="0" eaLnBrk="0" fontAlgn="base" hangingPunct="0">
        <a:spcBef>
          <a:spcPct val="0"/>
        </a:spcBef>
        <a:spcAft>
          <a:spcPct val="0"/>
        </a:spcAft>
        <a:defRPr sz="4000" b="1">
          <a:solidFill>
            <a:srgbClr val="2FB0DC"/>
          </a:solidFill>
          <a:latin typeface="Calibri" pitchFamily="34" charset="0"/>
          <a:ea typeface="MS PGothic" pitchFamily="34" charset="-128"/>
          <a:cs typeface="Calibri" pitchFamily="34" charset="0"/>
        </a:defRPr>
      </a:lvl1pPr>
      <a:lvl2pPr algn="ctr" rtl="0" eaLnBrk="0" fontAlgn="base" hangingPunct="0">
        <a:spcBef>
          <a:spcPct val="0"/>
        </a:spcBef>
        <a:spcAft>
          <a:spcPct val="0"/>
        </a:spcAft>
        <a:defRPr sz="4000" b="1">
          <a:solidFill>
            <a:srgbClr val="2FB0DC"/>
          </a:solidFill>
          <a:latin typeface="Calibri" pitchFamily="34" charset="0"/>
          <a:ea typeface="MS PGothic" pitchFamily="34" charset="-128"/>
          <a:cs typeface="Calibri" pitchFamily="34" charset="0"/>
        </a:defRPr>
      </a:lvl2pPr>
      <a:lvl3pPr algn="ctr" rtl="0" eaLnBrk="0" fontAlgn="base" hangingPunct="0">
        <a:spcBef>
          <a:spcPct val="0"/>
        </a:spcBef>
        <a:spcAft>
          <a:spcPct val="0"/>
        </a:spcAft>
        <a:defRPr sz="4000" b="1">
          <a:solidFill>
            <a:srgbClr val="2FB0DC"/>
          </a:solidFill>
          <a:latin typeface="Calibri" pitchFamily="34" charset="0"/>
          <a:ea typeface="MS PGothic" pitchFamily="34" charset="-128"/>
          <a:cs typeface="Calibri" pitchFamily="34" charset="0"/>
        </a:defRPr>
      </a:lvl3pPr>
      <a:lvl4pPr algn="ctr" rtl="0" eaLnBrk="0" fontAlgn="base" hangingPunct="0">
        <a:spcBef>
          <a:spcPct val="0"/>
        </a:spcBef>
        <a:spcAft>
          <a:spcPct val="0"/>
        </a:spcAft>
        <a:defRPr sz="4000" b="1">
          <a:solidFill>
            <a:srgbClr val="2FB0DC"/>
          </a:solidFill>
          <a:latin typeface="Calibri" pitchFamily="34" charset="0"/>
          <a:ea typeface="MS PGothic" pitchFamily="34" charset="-128"/>
          <a:cs typeface="Calibri" pitchFamily="34" charset="0"/>
        </a:defRPr>
      </a:lvl4pPr>
      <a:lvl5pPr algn="ctr" rtl="0" eaLnBrk="0" fontAlgn="base" hangingPunct="0">
        <a:spcBef>
          <a:spcPct val="0"/>
        </a:spcBef>
        <a:spcAft>
          <a:spcPct val="0"/>
        </a:spcAft>
        <a:defRPr sz="4000" b="1">
          <a:solidFill>
            <a:srgbClr val="2FB0DC"/>
          </a:solidFill>
          <a:latin typeface="Calibri" pitchFamily="34" charset="0"/>
          <a:ea typeface="MS PGothic" pitchFamily="34" charset="-128"/>
          <a:cs typeface="Calibri" pitchFamily="34" charset="0"/>
        </a:defRPr>
      </a:lvl5pPr>
      <a:lvl6pPr marL="457200" algn="ctr" rtl="0" fontAlgn="base">
        <a:spcBef>
          <a:spcPct val="0"/>
        </a:spcBef>
        <a:spcAft>
          <a:spcPct val="0"/>
        </a:spcAft>
        <a:defRPr sz="4400">
          <a:solidFill>
            <a:srgbClr val="1116F0"/>
          </a:solidFill>
          <a:latin typeface="Arial" charset="0"/>
        </a:defRPr>
      </a:lvl6pPr>
      <a:lvl7pPr marL="914400" algn="ctr" rtl="0" fontAlgn="base">
        <a:spcBef>
          <a:spcPct val="0"/>
        </a:spcBef>
        <a:spcAft>
          <a:spcPct val="0"/>
        </a:spcAft>
        <a:defRPr sz="4400">
          <a:solidFill>
            <a:srgbClr val="1116F0"/>
          </a:solidFill>
          <a:latin typeface="Arial" charset="0"/>
        </a:defRPr>
      </a:lvl7pPr>
      <a:lvl8pPr marL="1371600" algn="ctr" rtl="0" fontAlgn="base">
        <a:spcBef>
          <a:spcPct val="0"/>
        </a:spcBef>
        <a:spcAft>
          <a:spcPct val="0"/>
        </a:spcAft>
        <a:defRPr sz="4400">
          <a:solidFill>
            <a:srgbClr val="1116F0"/>
          </a:solidFill>
          <a:latin typeface="Arial" charset="0"/>
        </a:defRPr>
      </a:lvl8pPr>
      <a:lvl9pPr marL="1828800" algn="ctr" rtl="0" fontAlgn="base">
        <a:spcBef>
          <a:spcPct val="0"/>
        </a:spcBef>
        <a:spcAft>
          <a:spcPct val="0"/>
        </a:spcAft>
        <a:defRPr sz="4400">
          <a:solidFill>
            <a:srgbClr val="1116F0"/>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itchFamily="34" charset="0"/>
          <a:ea typeface="MS PGothic" pitchFamily="34" charset="-128"/>
          <a:cs typeface="Calibri" pitchFamily="34" charset="0"/>
        </a:defRPr>
      </a:lvl1pPr>
      <a:lvl2pPr marL="742950" indent="-285750" algn="l" rtl="0" eaLnBrk="0" fontAlgn="base" hangingPunct="0">
        <a:spcBef>
          <a:spcPct val="20000"/>
        </a:spcBef>
        <a:spcAft>
          <a:spcPct val="0"/>
        </a:spcAft>
        <a:buChar char="–"/>
        <a:defRPr sz="28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har char="•"/>
        <a:defRPr sz="24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har char="–"/>
        <a:defRPr sz="2000">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har char="»"/>
        <a:defRPr sz="2000">
          <a:solidFill>
            <a:schemeClr val="tx1"/>
          </a:solidFill>
          <a:latin typeface="Calibri" pitchFamily="34" charset="0"/>
          <a:ea typeface="MS PGothic" pitchFamily="34" charset="-128"/>
          <a:cs typeface="Calibri" pitchFamily="34" charset="0"/>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wmf"/><Relationship Id="rId5" Type="http://schemas.openxmlformats.org/officeDocument/2006/relationships/oleObject" Target="../embeddings/oleObject2.bin"/><Relationship Id="rId10" Type="http://schemas.openxmlformats.org/officeDocument/2006/relationships/image" Target="../media/image17.wmf"/><Relationship Id="rId4" Type="http://schemas.openxmlformats.org/officeDocument/2006/relationships/image" Target="../media/image14.wmf"/><Relationship Id="rId9" Type="http://schemas.openxmlformats.org/officeDocument/2006/relationships/oleObject" Target="../embeddings/oleObject4.bin"/></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wmf"/><Relationship Id="rId1" Type="http://schemas.openxmlformats.org/officeDocument/2006/relationships/slideLayout" Target="../slideLayouts/slideLayout6.xml"/><Relationship Id="rId4" Type="http://schemas.openxmlformats.org/officeDocument/2006/relationships/image" Target="../media/image23.jpe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7.jpeg"/></Relationships>
</file>

<file path=ppt/slides/_rels/slide2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4.xml"/><Relationship Id="rId4" Type="http://schemas.openxmlformats.org/officeDocument/2006/relationships/image" Target="../media/image30.tif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1.jpeg"/><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2BB6C-31D3-5440-AEC4-07D45CE0AA8C}"/>
              </a:ext>
            </a:extLst>
          </p:cNvPr>
          <p:cNvSpPr>
            <a:spLocks noGrp="1"/>
          </p:cNvSpPr>
          <p:nvPr>
            <p:ph type="title"/>
          </p:nvPr>
        </p:nvSpPr>
        <p:spPr/>
        <p:txBody>
          <a:bodyPr>
            <a:normAutofit/>
          </a:bodyPr>
          <a:lstStyle/>
          <a:p>
            <a:r>
              <a:rPr lang="en-US" altLang="en-US" sz="4000" dirty="0"/>
              <a:t>Solutes Can Change the Properties of Water</a:t>
            </a:r>
            <a:endParaRPr lang="en-US" sz="4000" dirty="0"/>
          </a:p>
        </p:txBody>
      </p:sp>
      <p:sp>
        <p:nvSpPr>
          <p:cNvPr id="38915" name="Rectangle 3">
            <a:extLst>
              <a:ext uri="{FF2B5EF4-FFF2-40B4-BE49-F238E27FC236}">
                <a16:creationId xmlns:a16="http://schemas.microsoft.com/office/drawing/2014/main" id="{41823A73-655A-174C-81A0-87ECEB20F036}"/>
              </a:ext>
            </a:extLst>
          </p:cNvPr>
          <p:cNvSpPr>
            <a:spLocks noGrp="1" noChangeArrowheads="1"/>
          </p:cNvSpPr>
          <p:nvPr>
            <p:ph type="body" idx="4294967295"/>
          </p:nvPr>
        </p:nvSpPr>
        <p:spPr>
          <a:xfrm>
            <a:off x="628650" y="1901951"/>
            <a:ext cx="7886700" cy="4665537"/>
          </a:xfrm>
        </p:spPr>
        <p:txBody>
          <a:bodyPr>
            <a:normAutofit/>
          </a:bodyPr>
          <a:lstStyle/>
          <a:p>
            <a:pPr eaLnBrk="1" hangingPunct="1"/>
            <a:r>
              <a:rPr lang="en-US" altLang="en-US" sz="2400" dirty="0"/>
              <a:t>Colligative properties</a:t>
            </a:r>
            <a:r>
              <a:rPr lang="zh-CN" altLang="en-US" sz="2400" dirty="0"/>
              <a:t> （依数性）</a:t>
            </a:r>
            <a:r>
              <a:rPr lang="en-US" altLang="en-US" sz="2400" dirty="0"/>
              <a:t>:</a:t>
            </a:r>
          </a:p>
          <a:p>
            <a:pPr lvl="1" eaLnBrk="1" hangingPunct="1"/>
            <a:r>
              <a:rPr lang="en-US" altLang="en-US" dirty="0"/>
              <a:t>boiling point, melting point, and </a:t>
            </a:r>
            <a:r>
              <a:rPr lang="en-US" altLang="en-US" b="1" dirty="0"/>
              <a:t>osmolarity</a:t>
            </a:r>
          </a:p>
          <a:p>
            <a:pPr lvl="1" eaLnBrk="1" hangingPunct="1"/>
            <a:r>
              <a:rPr lang="en-US" altLang="en-US" b="1" dirty="0"/>
              <a:t>do not depend on the nature of the solute, just the concentration</a:t>
            </a:r>
          </a:p>
          <a:p>
            <a:pPr eaLnBrk="1" hangingPunct="1"/>
            <a:r>
              <a:rPr lang="en-US" altLang="en-US" sz="2400" dirty="0" err="1"/>
              <a:t>Noncolligative</a:t>
            </a:r>
            <a:r>
              <a:rPr lang="en-US" altLang="en-US" sz="2400" dirty="0"/>
              <a:t> properties:</a:t>
            </a:r>
          </a:p>
          <a:p>
            <a:pPr lvl="1" eaLnBrk="1" hangingPunct="1"/>
            <a:r>
              <a:rPr lang="en-US" altLang="en-US" dirty="0"/>
              <a:t>viscosity, surface tension, taste, and color</a:t>
            </a:r>
          </a:p>
          <a:p>
            <a:pPr lvl="1" eaLnBrk="1" hangingPunct="1"/>
            <a:r>
              <a:rPr lang="en-US" altLang="en-US" dirty="0"/>
              <a:t>depend on the chemical nature of the solute</a:t>
            </a:r>
          </a:p>
        </p:txBody>
      </p:sp>
    </p:spTree>
    <p:extLst>
      <p:ext uri="{BB962C8B-B14F-4D97-AF65-F5344CB8AC3E}">
        <p14:creationId xmlns:p14="http://schemas.microsoft.com/office/powerpoint/2010/main" val="36188062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p:nvPr>
        </p:nvSpPr>
        <p:spPr/>
        <p:txBody>
          <a:bodyPr>
            <a:normAutofit/>
          </a:bodyPr>
          <a:lstStyle/>
          <a:p>
            <a:r>
              <a:rPr lang="en-US" altLang="zh-CN" sz="3200" dirty="0"/>
              <a:t>The concentration of H</a:t>
            </a:r>
            <a:r>
              <a:rPr lang="en-US" altLang="zh-CN" sz="3200" baseline="30000" dirty="0"/>
              <a:t>+</a:t>
            </a:r>
            <a:r>
              <a:rPr lang="en-US" altLang="zh-CN" sz="3200" dirty="0"/>
              <a:t> in an aqueous solution is designated by its pH value</a:t>
            </a:r>
          </a:p>
        </p:txBody>
      </p:sp>
      <p:sp>
        <p:nvSpPr>
          <p:cNvPr id="103427" name="Rectangle 3"/>
          <p:cNvSpPr>
            <a:spLocks noGrp="1" noChangeArrowheads="1"/>
          </p:cNvSpPr>
          <p:nvPr>
            <p:ph type="body" idx="4294967295"/>
          </p:nvPr>
        </p:nvSpPr>
        <p:spPr>
          <a:xfrm>
            <a:off x="628650" y="3263899"/>
            <a:ext cx="5180704" cy="3228975"/>
          </a:xfrm>
        </p:spPr>
        <p:txBody>
          <a:bodyPr>
            <a:noAutofit/>
          </a:bodyPr>
          <a:lstStyle/>
          <a:p>
            <a:pPr>
              <a:lnSpc>
                <a:spcPct val="90000"/>
              </a:lnSpc>
            </a:pPr>
            <a:r>
              <a:rPr lang="en-US" altLang="zh-CN" sz="2000" b="1" dirty="0"/>
              <a:t>p denotes “negative logarithm of”</a:t>
            </a:r>
            <a:endParaRPr lang="en-US" altLang="zh-CN" sz="2000" dirty="0"/>
          </a:p>
          <a:p>
            <a:pPr>
              <a:lnSpc>
                <a:spcPct val="90000"/>
              </a:lnSpc>
            </a:pPr>
            <a:r>
              <a:rPr lang="en-US" altLang="zh-CN" sz="2000" dirty="0"/>
              <a:t>At neutral condition, [H</a:t>
            </a:r>
            <a:r>
              <a:rPr lang="en-US" altLang="zh-CN" sz="2000" baseline="30000" dirty="0"/>
              <a:t>+</a:t>
            </a:r>
            <a:r>
              <a:rPr lang="en-US" altLang="zh-CN" sz="2000" dirty="0"/>
              <a:t>] = [OH</a:t>
            </a:r>
            <a:r>
              <a:rPr lang="en-US" altLang="zh-CN" sz="2000" baseline="30000" dirty="0"/>
              <a:t>-</a:t>
            </a:r>
            <a:r>
              <a:rPr lang="en-US" altLang="zh-CN" sz="2000" dirty="0"/>
              <a:t>] = 10 </a:t>
            </a:r>
            <a:r>
              <a:rPr lang="en-US" altLang="zh-CN" sz="2000" baseline="30000" dirty="0"/>
              <a:t>-7</a:t>
            </a:r>
            <a:r>
              <a:rPr lang="en-US" altLang="zh-CN" sz="2000" dirty="0"/>
              <a:t> M, thus pH = 7</a:t>
            </a:r>
          </a:p>
          <a:p>
            <a:r>
              <a:rPr lang="en-US" altLang="zh-CN" sz="2000" dirty="0"/>
              <a:t>pH Scale Is Logarithmic: 1 unit = 10-fold</a:t>
            </a:r>
          </a:p>
          <a:p>
            <a:r>
              <a:rPr lang="en-US" altLang="x-none" sz="2000" dirty="0">
                <a:latin typeface="Calibri" charset="0"/>
                <a:ea typeface="MS PGothic" charset="-128"/>
              </a:rPr>
              <a:t>The pH and pOH always add up to 14.</a:t>
            </a:r>
            <a:r>
              <a:rPr lang="en-US" altLang="x-none" sz="2000" dirty="0"/>
              <a:t> </a:t>
            </a:r>
          </a:p>
          <a:p>
            <a:r>
              <a:rPr lang="en-US" altLang="x-none" sz="2000" dirty="0">
                <a:latin typeface="Calibri" charset="0"/>
                <a:ea typeface="MS PGothic" charset="-128"/>
              </a:rPr>
              <a:t>pH can be negative, for example, when [H</a:t>
            </a:r>
            <a:r>
              <a:rPr lang="en-US" altLang="x-none" sz="2000" baseline="30000" dirty="0">
                <a:latin typeface="Calibri" charset="0"/>
                <a:ea typeface="MS PGothic" charset="-128"/>
              </a:rPr>
              <a:t>+</a:t>
            </a:r>
            <a:r>
              <a:rPr lang="en-US" altLang="x-none" sz="2000" dirty="0">
                <a:latin typeface="Calibri" charset="0"/>
                <a:ea typeface="MS PGothic" charset="-128"/>
              </a:rPr>
              <a:t>] = 6 M.</a:t>
            </a:r>
          </a:p>
        </p:txBody>
      </p:sp>
      <p:pic>
        <p:nvPicPr>
          <p:cNvPr id="103429" name="Picture 5" descr="table_02_06"/>
          <p:cNvPicPr>
            <a:picLocks noChangeAspect="1" noChangeArrowheads="1"/>
          </p:cNvPicPr>
          <p:nvPr/>
        </p:nvPicPr>
        <p:blipFill rotWithShape="1">
          <a:blip r:embed="rId2">
            <a:extLst>
              <a:ext uri="{28A0092B-C50C-407E-A947-70E740481C1C}">
                <a14:useLocalDpi xmlns:a14="http://schemas.microsoft.com/office/drawing/2010/main" val="0"/>
              </a:ext>
            </a:extLst>
          </a:blip>
          <a:srcRect b="7669"/>
          <a:stretch/>
        </p:blipFill>
        <p:spPr bwMode="auto">
          <a:xfrm>
            <a:off x="5809354" y="2666027"/>
            <a:ext cx="3130550" cy="396337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8" name="Text Box 5"/>
          <p:cNvSpPr txBox="1">
            <a:spLocks noChangeArrowheads="1"/>
          </p:cNvSpPr>
          <p:nvPr/>
        </p:nvSpPr>
        <p:spPr bwMode="auto">
          <a:xfrm>
            <a:off x="1447800" y="2145127"/>
            <a:ext cx="245903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eaLnBrk="0" fontAlgn="base" hangingPunct="0">
              <a:spcBef>
                <a:spcPct val="0"/>
              </a:spcBef>
              <a:spcAft>
                <a:spcPct val="0"/>
              </a:spcAft>
            </a:pPr>
            <a:r>
              <a:rPr lang="en-US" altLang="x-none" sz="2800" b="1" dirty="0">
                <a:solidFill>
                  <a:srgbClr val="000000"/>
                </a:solidFill>
                <a:latin typeface="Arial" charset="0"/>
              </a:rPr>
              <a:t>pH = −log[H</a:t>
            </a:r>
            <a:r>
              <a:rPr lang="en-US" altLang="x-none" sz="2800" b="1" baseline="30000" dirty="0">
                <a:solidFill>
                  <a:srgbClr val="000000"/>
                </a:solidFill>
                <a:latin typeface="Arial" charset="0"/>
              </a:rPr>
              <a:t>+</a:t>
            </a:r>
            <a:r>
              <a:rPr lang="en-US" altLang="x-none" sz="2800" b="1" dirty="0">
                <a:solidFill>
                  <a:srgbClr val="000000"/>
                </a:solidFill>
                <a:latin typeface="Arial" charset="0"/>
              </a:rPr>
              <a:t>]</a:t>
            </a:r>
          </a:p>
        </p:txBody>
      </p:sp>
      <p:sp>
        <p:nvSpPr>
          <p:cNvPr id="9" name="Oval 6"/>
          <p:cNvSpPr>
            <a:spLocks noChangeArrowheads="1"/>
          </p:cNvSpPr>
          <p:nvPr/>
        </p:nvSpPr>
        <p:spPr bwMode="auto">
          <a:xfrm>
            <a:off x="1066800" y="1826039"/>
            <a:ext cx="3124200" cy="1219200"/>
          </a:xfrm>
          <a:prstGeom prst="ellipse">
            <a:avLst/>
          </a:prstGeom>
          <a:noFill/>
          <a:ln w="152400">
            <a:solidFill>
              <a:srgbClr val="BBE0E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x-none" altLang="x-none" sz="2400" b="0" i="0" u="none" strike="noStrike" kern="0" cap="none" spc="0" normalizeH="0" baseline="0" noProof="0">
              <a:ln>
                <a:noFill/>
              </a:ln>
              <a:solidFill>
                <a:srgbClr val="000000"/>
              </a:solidFill>
              <a:effectLst/>
              <a:uLnTx/>
              <a:uFillTx/>
              <a:latin typeface="Times" charset="0"/>
              <a:ea typeface="MS PGothic" charset="-128"/>
            </a:endParaRPr>
          </a:p>
        </p:txBody>
      </p:sp>
    </p:spTree>
    <p:extLst>
      <p:ext uri="{BB962C8B-B14F-4D97-AF65-F5344CB8AC3E}">
        <p14:creationId xmlns:p14="http://schemas.microsoft.com/office/powerpoint/2010/main" val="129128828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22" name="Picture 2" descr="figure_02_15"/>
          <p:cNvPicPr>
            <a:picLocks noChangeAspect="1" noChangeArrowheads="1"/>
          </p:cNvPicPr>
          <p:nvPr/>
        </p:nvPicPr>
        <p:blipFill rotWithShape="1">
          <a:blip r:embed="rId3">
            <a:extLst>
              <a:ext uri="{28A0092B-C50C-407E-A947-70E740481C1C}">
                <a14:useLocalDpi xmlns:a14="http://schemas.microsoft.com/office/drawing/2010/main" val="0"/>
              </a:ext>
            </a:extLst>
          </a:blip>
          <a:srcRect b="7335"/>
          <a:stretch/>
        </p:blipFill>
        <p:spPr bwMode="auto">
          <a:xfrm>
            <a:off x="2947428" y="1690689"/>
            <a:ext cx="3249143" cy="516731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p:txBody>
          <a:bodyPr/>
          <a:lstStyle/>
          <a:p>
            <a:r>
              <a:rPr lang="en-US" dirty="0"/>
              <a:t>pH of some common liquids</a:t>
            </a:r>
          </a:p>
        </p:txBody>
      </p:sp>
    </p:spTree>
    <p:extLst>
      <p:ext uri="{BB962C8B-B14F-4D97-AF65-F5344CB8AC3E}">
        <p14:creationId xmlns:p14="http://schemas.microsoft.com/office/powerpoint/2010/main" val="212519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468313" y="333375"/>
            <a:ext cx="8229600" cy="1143000"/>
          </a:xfrm>
        </p:spPr>
        <p:txBody>
          <a:bodyPr>
            <a:normAutofit/>
          </a:bodyPr>
          <a:lstStyle/>
          <a:p>
            <a:r>
              <a:rPr lang="en-US" altLang="zh-CN" sz="3200" dirty="0"/>
              <a:t>Each biological system needs to maintain a constant pH for normal function</a:t>
            </a:r>
          </a:p>
        </p:txBody>
      </p:sp>
      <p:sp>
        <p:nvSpPr>
          <p:cNvPr id="110595" name="Rectangle 3"/>
          <p:cNvSpPr>
            <a:spLocks noGrp="1" noChangeArrowheads="1"/>
          </p:cNvSpPr>
          <p:nvPr>
            <p:ph type="body" idx="1"/>
          </p:nvPr>
        </p:nvSpPr>
        <p:spPr>
          <a:xfrm>
            <a:off x="4431094" y="1916113"/>
            <a:ext cx="4486275" cy="4241619"/>
          </a:xfrm>
        </p:spPr>
        <p:txBody>
          <a:bodyPr>
            <a:normAutofit/>
          </a:bodyPr>
          <a:lstStyle/>
          <a:p>
            <a:pPr>
              <a:lnSpc>
                <a:spcPct val="90000"/>
              </a:lnSpc>
            </a:pPr>
            <a:r>
              <a:rPr lang="en-US" altLang="zh-CN" sz="2400" dirty="0"/>
              <a:t>Almost every biological process is pH-dependent: most biomolecules (e.g., enzymes) function at an optimal </a:t>
            </a:r>
            <a:r>
              <a:rPr lang="en-US" altLang="zh-CN" sz="2400" dirty="0" err="1"/>
              <a:t>pH.</a:t>
            </a:r>
            <a:endParaRPr lang="en-US" altLang="zh-CN" sz="2400" dirty="0"/>
          </a:p>
          <a:p>
            <a:pPr>
              <a:lnSpc>
                <a:spcPct val="90000"/>
              </a:lnSpc>
            </a:pPr>
            <a:r>
              <a:rPr lang="en-US" altLang="zh-CN" sz="2400" dirty="0"/>
              <a:t>The human blood plasma normally has a pH between 7.35-7.45.</a:t>
            </a:r>
          </a:p>
          <a:p>
            <a:pPr>
              <a:lnSpc>
                <a:spcPct val="90000"/>
              </a:lnSpc>
            </a:pPr>
            <a:r>
              <a:rPr lang="en-US" altLang="zh-CN" sz="2400" dirty="0"/>
              <a:t>It is life-threatening when blood pH is lower than 7 (e.g., in severe diabetic patients)</a:t>
            </a:r>
          </a:p>
          <a:p>
            <a:pPr>
              <a:lnSpc>
                <a:spcPct val="90000"/>
              </a:lnSpc>
            </a:pPr>
            <a:endParaRPr lang="en-US" altLang="zh-CN" sz="2400" dirty="0"/>
          </a:p>
        </p:txBody>
      </p:sp>
      <p:pic>
        <p:nvPicPr>
          <p:cNvPr id="110596" name="Picture 4" descr="figure_02_22"/>
          <p:cNvPicPr>
            <a:picLocks noChangeAspect="1" noChangeArrowheads="1"/>
          </p:cNvPicPr>
          <p:nvPr/>
        </p:nvPicPr>
        <p:blipFill rotWithShape="1">
          <a:blip r:embed="rId2">
            <a:extLst>
              <a:ext uri="{28A0092B-C50C-407E-A947-70E740481C1C}">
                <a14:useLocalDpi xmlns:a14="http://schemas.microsoft.com/office/drawing/2010/main" val="0"/>
              </a:ext>
            </a:extLst>
          </a:blip>
          <a:srcRect b="8167"/>
          <a:stretch/>
        </p:blipFill>
        <p:spPr bwMode="auto">
          <a:xfrm>
            <a:off x="468313" y="1916113"/>
            <a:ext cx="3778250" cy="367087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34695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Increased acidity in the blood and other tissue leads to Acidosis (</a:t>
            </a:r>
            <a:r>
              <a:rPr lang="ja-JP" altLang="en-US" sz="3600" dirty="0"/>
              <a:t>酸中毒</a:t>
            </a:r>
            <a:r>
              <a:rPr lang="en-US" sz="3600" dirty="0"/>
              <a:t>)</a:t>
            </a:r>
          </a:p>
        </p:txBody>
      </p:sp>
      <p:pic>
        <p:nvPicPr>
          <p:cNvPr id="5" name="Content Placeholder 4" descr="983px-Symptoms_of_acidosis.png"/>
          <p:cNvPicPr>
            <a:picLocks noGrp="1" noChangeAspect="1"/>
          </p:cNvPicPr>
          <p:nvPr>
            <p:ph idx="1"/>
          </p:nvPr>
        </p:nvPicPr>
        <p:blipFill>
          <a:blip r:embed="rId2">
            <a:extLst>
              <a:ext uri="{28A0092B-C50C-407E-A947-70E740481C1C}">
                <a14:useLocalDpi xmlns:a14="http://schemas.microsoft.com/office/drawing/2010/main" val="0"/>
              </a:ext>
            </a:extLst>
          </a:blip>
          <a:srcRect l="-33239" r="-33239"/>
          <a:stretch>
            <a:fillRect/>
          </a:stretch>
        </p:blipFill>
        <p:spPr>
          <a:xfrm>
            <a:off x="457200" y="1917830"/>
            <a:ext cx="8229600" cy="4525963"/>
          </a:xfrm>
        </p:spPr>
      </p:pic>
    </p:spTree>
    <p:extLst>
      <p:ext uri="{BB962C8B-B14F-4D97-AF65-F5344CB8AC3E}">
        <p14:creationId xmlns:p14="http://schemas.microsoft.com/office/powerpoint/2010/main" val="13795541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Strong acids </a:t>
            </a:r>
            <a:r>
              <a:rPr lang="en-US" sz="3600"/>
              <a:t>and weak acids</a:t>
            </a:r>
          </a:p>
        </p:txBody>
      </p:sp>
      <p:sp>
        <p:nvSpPr>
          <p:cNvPr id="3" name="Content Placeholder 2"/>
          <p:cNvSpPr>
            <a:spLocks noGrp="1"/>
          </p:cNvSpPr>
          <p:nvPr>
            <p:ph idx="1"/>
          </p:nvPr>
        </p:nvSpPr>
        <p:spPr>
          <a:xfrm>
            <a:off x="457200" y="2332037"/>
            <a:ext cx="8229600" cy="4525963"/>
          </a:xfrm>
        </p:spPr>
        <p:txBody>
          <a:bodyPr>
            <a:normAutofit/>
          </a:bodyPr>
          <a:lstStyle/>
          <a:p>
            <a:pPr marL="0" lvl="0" indent="0" algn="ctr">
              <a:buNone/>
            </a:pPr>
            <a:r>
              <a:rPr lang="en-US" sz="4800" dirty="0" err="1"/>
              <a:t>HCl</a:t>
            </a:r>
            <a:r>
              <a:rPr lang="en-US" sz="4800" dirty="0"/>
              <a:t> → H</a:t>
            </a:r>
            <a:r>
              <a:rPr lang="en-US" sz="4800" baseline="30000" dirty="0"/>
              <a:t>+</a:t>
            </a:r>
            <a:r>
              <a:rPr lang="en-US" sz="4800" dirty="0"/>
              <a:t> + Cl</a:t>
            </a:r>
            <a:r>
              <a:rPr lang="en-US" sz="4800" baseline="30000" dirty="0"/>
              <a:t>-</a:t>
            </a:r>
          </a:p>
          <a:p>
            <a:pPr marL="0" lvl="0" indent="0" algn="ctr">
              <a:buNone/>
            </a:pPr>
            <a:endParaRPr lang="en-US" sz="4800" baseline="30000" dirty="0"/>
          </a:p>
          <a:p>
            <a:pPr marL="0" lvl="0" indent="0" algn="ctr">
              <a:buNone/>
            </a:pPr>
            <a:r>
              <a:rPr lang="en-US" sz="4800" dirty="0"/>
              <a:t>CH</a:t>
            </a:r>
            <a:r>
              <a:rPr lang="en-US" sz="4800" baseline="-25000" dirty="0"/>
              <a:t>3</a:t>
            </a:r>
            <a:r>
              <a:rPr lang="en-US" sz="4800" dirty="0"/>
              <a:t>COOH ⇌ H</a:t>
            </a:r>
            <a:r>
              <a:rPr lang="en-US" sz="4800" baseline="30000" dirty="0"/>
              <a:t>+</a:t>
            </a:r>
            <a:r>
              <a:rPr lang="en-US" sz="4800" dirty="0"/>
              <a:t> + CH</a:t>
            </a:r>
            <a:r>
              <a:rPr lang="en-US" sz="4800" baseline="-25000" dirty="0"/>
              <a:t>3</a:t>
            </a:r>
            <a:r>
              <a:rPr lang="en-US" sz="4800" dirty="0"/>
              <a:t>COO</a:t>
            </a:r>
            <a:r>
              <a:rPr lang="en-US" sz="4800" baseline="30000" dirty="0"/>
              <a:t>-</a:t>
            </a:r>
          </a:p>
          <a:p>
            <a:pPr marL="0" indent="0" algn="ctr">
              <a:buNone/>
            </a:pPr>
            <a:endParaRPr lang="en-US" sz="4800" dirty="0"/>
          </a:p>
        </p:txBody>
      </p:sp>
    </p:spTree>
    <p:extLst>
      <p:ext uri="{BB962C8B-B14F-4D97-AF65-F5344CB8AC3E}">
        <p14:creationId xmlns:p14="http://schemas.microsoft.com/office/powerpoint/2010/main" val="1933700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Henderson–</a:t>
            </a:r>
            <a:r>
              <a:rPr lang="en-US" dirty="0" err="1"/>
              <a:t>Hasselbalch</a:t>
            </a:r>
            <a:r>
              <a:rPr lang="en-US" dirty="0"/>
              <a:t> Equation</a:t>
            </a:r>
          </a:p>
        </p:txBody>
      </p:sp>
      <p:sp>
        <p:nvSpPr>
          <p:cNvPr id="18" name="Rectangle 1027"/>
          <p:cNvSpPr>
            <a:spLocks noChangeArrowheads="1"/>
          </p:cNvSpPr>
          <p:nvPr/>
        </p:nvSpPr>
        <p:spPr bwMode="auto">
          <a:xfrm>
            <a:off x="0" y="3014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x-none" altLang="x-none" sz="2400" b="0" i="0" u="none" strike="noStrike" kern="0" cap="none" spc="0" normalizeH="0" baseline="0" noProof="0">
              <a:ln>
                <a:noFill/>
              </a:ln>
              <a:solidFill>
                <a:srgbClr val="000000"/>
              </a:solidFill>
              <a:effectLst/>
              <a:uLnTx/>
              <a:uFillTx/>
              <a:latin typeface="Times" charset="0"/>
              <a:ea typeface="MS PGothic" charset="-128"/>
            </a:endParaRPr>
          </a:p>
        </p:txBody>
      </p:sp>
      <p:sp>
        <p:nvSpPr>
          <p:cNvPr id="19" name="Rectangle 1028"/>
          <p:cNvSpPr>
            <a:spLocks noChangeArrowheads="1"/>
          </p:cNvSpPr>
          <p:nvPr/>
        </p:nvSpPr>
        <p:spPr bwMode="auto">
          <a:xfrm>
            <a:off x="0" y="30146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x-none" altLang="x-none" sz="2400" b="0" i="0" u="none" strike="noStrike" kern="0" cap="none" spc="0" normalizeH="0" baseline="0" noProof="0">
              <a:ln>
                <a:noFill/>
              </a:ln>
              <a:solidFill>
                <a:srgbClr val="000000"/>
              </a:solidFill>
              <a:effectLst/>
              <a:uLnTx/>
              <a:uFillTx/>
              <a:latin typeface="Times" charset="0"/>
              <a:ea typeface="MS PGothic" charset="-128"/>
            </a:endParaRPr>
          </a:p>
        </p:txBody>
      </p:sp>
      <p:sp>
        <p:nvSpPr>
          <p:cNvPr id="20" name="Text Box 1030"/>
          <p:cNvSpPr txBox="1">
            <a:spLocks noChangeArrowheads="1"/>
          </p:cNvSpPr>
          <p:nvPr/>
        </p:nvSpPr>
        <p:spPr bwMode="auto">
          <a:xfrm>
            <a:off x="1066800" y="1600200"/>
            <a:ext cx="22383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eaLnBrk="0" fontAlgn="base" hangingPunct="0">
              <a:spcBef>
                <a:spcPct val="0"/>
              </a:spcBef>
              <a:spcAft>
                <a:spcPct val="0"/>
              </a:spcAft>
            </a:pPr>
            <a:r>
              <a:rPr lang="en-US" altLang="x-none">
                <a:solidFill>
                  <a:srgbClr val="000000"/>
                </a:solidFill>
                <a:latin typeface="Arial" charset="0"/>
              </a:rPr>
              <a:t>HA        H</a:t>
            </a:r>
            <a:r>
              <a:rPr lang="en-US" altLang="x-none" baseline="30000">
                <a:solidFill>
                  <a:srgbClr val="000000"/>
                </a:solidFill>
                <a:latin typeface="Arial" charset="0"/>
              </a:rPr>
              <a:t>+</a:t>
            </a:r>
            <a:r>
              <a:rPr lang="en-US" altLang="x-none">
                <a:solidFill>
                  <a:srgbClr val="000000"/>
                </a:solidFill>
                <a:latin typeface="Arial" charset="0"/>
              </a:rPr>
              <a:t> + A</a:t>
            </a:r>
            <a:r>
              <a:rPr lang="en-US" altLang="x-none" baseline="30000">
                <a:solidFill>
                  <a:srgbClr val="000000"/>
                </a:solidFill>
                <a:latin typeface="Arial" charset="0"/>
              </a:rPr>
              <a:t>-</a:t>
            </a:r>
          </a:p>
        </p:txBody>
      </p:sp>
      <p:sp>
        <p:nvSpPr>
          <p:cNvPr id="21" name="Text Box 1031"/>
          <p:cNvSpPr txBox="1">
            <a:spLocks noChangeArrowheads="1"/>
          </p:cNvSpPr>
          <p:nvPr/>
        </p:nvSpPr>
        <p:spPr bwMode="auto">
          <a:xfrm>
            <a:off x="1627188" y="1406525"/>
            <a:ext cx="7620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eaLnBrk="0" fontAlgn="base" hangingPunct="0">
              <a:spcBef>
                <a:spcPct val="0"/>
              </a:spcBef>
              <a:spcAft>
                <a:spcPct val="0"/>
              </a:spcAft>
            </a:pPr>
            <a:r>
              <a:rPr lang="en-US" altLang="x-none" sz="2800" b="1">
                <a:solidFill>
                  <a:srgbClr val="000000"/>
                </a:solidFill>
                <a:latin typeface="Arial" charset="0"/>
                <a:sym typeface="Symbol" charset="2"/>
              </a:rPr>
              <a:t></a:t>
            </a:r>
            <a:r>
              <a:rPr lang="en-US" altLang="x-none" sz="3200" b="1">
                <a:solidFill>
                  <a:srgbClr val="000000"/>
                </a:solidFill>
                <a:latin typeface="Arial" charset="0"/>
                <a:sym typeface="Symbol" charset="2"/>
              </a:rPr>
              <a:t> </a:t>
            </a:r>
          </a:p>
        </p:txBody>
      </p:sp>
      <p:sp>
        <p:nvSpPr>
          <p:cNvPr id="22" name="Text Box 1032"/>
          <p:cNvSpPr txBox="1">
            <a:spLocks noChangeArrowheads="1"/>
          </p:cNvSpPr>
          <p:nvPr/>
        </p:nvSpPr>
        <p:spPr bwMode="auto">
          <a:xfrm>
            <a:off x="1676400" y="1600200"/>
            <a:ext cx="53498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eaLnBrk="0" fontAlgn="base" hangingPunct="0">
              <a:spcBef>
                <a:spcPct val="0"/>
              </a:spcBef>
              <a:spcAft>
                <a:spcPct val="0"/>
              </a:spcAft>
            </a:pPr>
            <a:r>
              <a:rPr lang="en-US" altLang="x-none" sz="2800">
                <a:solidFill>
                  <a:srgbClr val="000000"/>
                </a:solidFill>
                <a:latin typeface="Arial" charset="0"/>
                <a:sym typeface="Symbol" charset="2"/>
              </a:rPr>
              <a:t></a:t>
            </a:r>
          </a:p>
        </p:txBody>
      </p:sp>
      <p:graphicFrame>
        <p:nvGraphicFramePr>
          <p:cNvPr id="23" name="Object 3"/>
          <p:cNvGraphicFramePr>
            <a:graphicFrameLocks noChangeAspect="1"/>
          </p:cNvGraphicFramePr>
          <p:nvPr/>
        </p:nvGraphicFramePr>
        <p:xfrm>
          <a:off x="2230438" y="4872038"/>
          <a:ext cx="4227512" cy="1419225"/>
        </p:xfrm>
        <a:graphic>
          <a:graphicData uri="http://schemas.openxmlformats.org/presentationml/2006/ole">
            <mc:AlternateContent xmlns:mc="http://schemas.openxmlformats.org/markup-compatibility/2006">
              <mc:Choice xmlns:v="urn:schemas-microsoft-com:vml" Requires="v">
                <p:oleObj name="Equation" r:id="rId3" imgW="1320227" imgH="444307" progId="Equation.3">
                  <p:embed/>
                </p:oleObj>
              </mc:Choice>
              <mc:Fallback>
                <p:oleObj name="Equation" r:id="rId3" imgW="1320227" imgH="444307"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438" y="4872038"/>
                        <a:ext cx="4227512" cy="141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4" name="Oval 1035"/>
          <p:cNvSpPr>
            <a:spLocks noChangeArrowheads="1"/>
          </p:cNvSpPr>
          <p:nvPr/>
        </p:nvSpPr>
        <p:spPr bwMode="auto">
          <a:xfrm>
            <a:off x="2057400" y="4648200"/>
            <a:ext cx="4876800" cy="1981200"/>
          </a:xfrm>
          <a:prstGeom prst="ellipse">
            <a:avLst/>
          </a:prstGeom>
          <a:noFill/>
          <a:ln w="203200">
            <a:solidFill>
              <a:srgbClr val="BBE0E3"/>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x-none" altLang="x-none" sz="2400" b="0" i="0" u="none" strike="noStrike" kern="0" cap="none" spc="0" normalizeH="0" baseline="0" noProof="0">
              <a:ln>
                <a:noFill/>
              </a:ln>
              <a:solidFill>
                <a:srgbClr val="000000"/>
              </a:solidFill>
              <a:effectLst/>
              <a:uLnTx/>
              <a:uFillTx/>
              <a:latin typeface="Times" charset="0"/>
              <a:ea typeface="MS PGothic" charset="-128"/>
            </a:endParaRPr>
          </a:p>
        </p:txBody>
      </p:sp>
      <p:graphicFrame>
        <p:nvGraphicFramePr>
          <p:cNvPr id="25" name="Object 2"/>
          <p:cNvGraphicFramePr>
            <a:graphicFrameLocks noChangeAspect="1"/>
          </p:cNvGraphicFramePr>
          <p:nvPr/>
        </p:nvGraphicFramePr>
        <p:xfrm>
          <a:off x="5638800" y="1411288"/>
          <a:ext cx="2005013" cy="935037"/>
        </p:xfrm>
        <a:graphic>
          <a:graphicData uri="http://schemas.openxmlformats.org/presentationml/2006/ole">
            <mc:AlternateContent xmlns:mc="http://schemas.openxmlformats.org/markup-compatibility/2006">
              <mc:Choice xmlns:v="urn:schemas-microsoft-com:vml" Requires="v">
                <p:oleObj name="Equation" r:id="rId5" imgW="952087" imgH="444307" progId="Equation.3">
                  <p:embed/>
                </p:oleObj>
              </mc:Choice>
              <mc:Fallback>
                <p:oleObj name="Equation" r:id="rId5" imgW="952087" imgH="444307"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1411288"/>
                        <a:ext cx="2005013"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6" name="Object 3"/>
          <p:cNvGraphicFramePr>
            <a:graphicFrameLocks noChangeAspect="1"/>
          </p:cNvGraphicFramePr>
          <p:nvPr/>
        </p:nvGraphicFramePr>
        <p:xfrm>
          <a:off x="3554413" y="2362200"/>
          <a:ext cx="2035175" cy="849313"/>
        </p:xfrm>
        <a:graphic>
          <a:graphicData uri="http://schemas.openxmlformats.org/presentationml/2006/ole">
            <mc:AlternateContent xmlns:mc="http://schemas.openxmlformats.org/markup-compatibility/2006">
              <mc:Choice xmlns:v="urn:schemas-microsoft-com:vml" Requires="v">
                <p:oleObj name="Equation" r:id="rId7" imgW="1002865" imgH="418918" progId="Equation.3">
                  <p:embed/>
                </p:oleObj>
              </mc:Choice>
              <mc:Fallback>
                <p:oleObj name="Equation" r:id="rId7" imgW="1002865" imgH="418918"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54413" y="2362200"/>
                        <a:ext cx="2035175" cy="84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cxnSp>
        <p:nvCxnSpPr>
          <p:cNvPr id="27" name="Straight Arrow Connector 5"/>
          <p:cNvCxnSpPr>
            <a:cxnSpLocks noChangeShapeType="1"/>
          </p:cNvCxnSpPr>
          <p:nvPr/>
        </p:nvCxnSpPr>
        <p:spPr bwMode="auto">
          <a:xfrm>
            <a:off x="4343400" y="3200400"/>
            <a:ext cx="0" cy="381000"/>
          </a:xfrm>
          <a:prstGeom prst="straightConnector1">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8" name="Straight Arrow Connector 17"/>
          <p:cNvCxnSpPr>
            <a:cxnSpLocks noChangeShapeType="1"/>
          </p:cNvCxnSpPr>
          <p:nvPr/>
        </p:nvCxnSpPr>
        <p:spPr bwMode="auto">
          <a:xfrm>
            <a:off x="4343400" y="4114800"/>
            <a:ext cx="0" cy="381000"/>
          </a:xfrm>
          <a:prstGeom prst="straightConnector1">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29" name="Straight Arrow Connector 18"/>
          <p:cNvCxnSpPr>
            <a:cxnSpLocks noChangeShapeType="1"/>
          </p:cNvCxnSpPr>
          <p:nvPr/>
        </p:nvCxnSpPr>
        <p:spPr bwMode="auto">
          <a:xfrm>
            <a:off x="4343400" y="4495800"/>
            <a:ext cx="0" cy="381000"/>
          </a:xfrm>
          <a:prstGeom prst="straightConnector1">
            <a:avLst/>
          </a:prstGeom>
          <a:noFill/>
          <a:ln w="38100">
            <a:solidFill>
              <a:srgbClr val="000000"/>
            </a:solidFill>
            <a:round/>
            <a:headEnd/>
            <a:tailEnd type="arrow" w="med" len="med"/>
          </a:ln>
          <a:extLst>
            <a:ext uri="{909E8E84-426E-40DD-AFC4-6F175D3DCCD1}">
              <a14:hiddenFill xmlns:a14="http://schemas.microsoft.com/office/drawing/2010/main">
                <a:noFill/>
              </a14:hiddenFill>
            </a:ext>
          </a:extLst>
        </p:spPr>
      </p:cxnSp>
      <p:graphicFrame>
        <p:nvGraphicFramePr>
          <p:cNvPr id="30" name="Object 5"/>
          <p:cNvGraphicFramePr>
            <a:graphicFrameLocks noChangeAspect="1"/>
          </p:cNvGraphicFramePr>
          <p:nvPr/>
        </p:nvGraphicFramePr>
        <p:xfrm>
          <a:off x="2614613" y="3455988"/>
          <a:ext cx="3762375" cy="849312"/>
        </p:xfrm>
        <a:graphic>
          <a:graphicData uri="http://schemas.openxmlformats.org/presentationml/2006/ole">
            <mc:AlternateContent xmlns:mc="http://schemas.openxmlformats.org/markup-compatibility/2006">
              <mc:Choice xmlns:v="urn:schemas-microsoft-com:vml" Requires="v">
                <p:oleObj name="Equation" r:id="rId9" imgW="1854200" imgH="419100" progId="Equation.3">
                  <p:embed/>
                </p:oleObj>
              </mc:Choice>
              <mc:Fallback>
                <p:oleObj name="Equation" r:id="rId9" imgW="1854200" imgH="4191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14613" y="3455988"/>
                        <a:ext cx="3762375" cy="84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8737752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example 2-2 </a:t>
            </a:r>
          </a:p>
        </p:txBody>
      </p:sp>
      <p:sp>
        <p:nvSpPr>
          <p:cNvPr id="3" name="Content Placeholder 2"/>
          <p:cNvSpPr>
            <a:spLocks noGrp="1"/>
          </p:cNvSpPr>
          <p:nvPr>
            <p:ph idx="1"/>
          </p:nvPr>
        </p:nvSpPr>
        <p:spPr/>
        <p:txBody>
          <a:bodyPr/>
          <a:lstStyle/>
          <a:p>
            <a:pPr marL="0" lvl="0" indent="0">
              <a:buNone/>
            </a:pPr>
            <a:r>
              <a:rPr lang="en-US" dirty="0"/>
              <a:t>H</a:t>
            </a:r>
            <a:r>
              <a:rPr lang="en-US" baseline="-25000" dirty="0"/>
              <a:t>2</a:t>
            </a:r>
            <a:r>
              <a:rPr lang="en-US" dirty="0"/>
              <a:t>PO</a:t>
            </a:r>
            <a:r>
              <a:rPr lang="en-US" baseline="-25000" dirty="0"/>
              <a:t>4</a:t>
            </a:r>
            <a:r>
              <a:rPr lang="en-US" baseline="30000" dirty="0"/>
              <a:t>-</a:t>
            </a:r>
            <a:r>
              <a:rPr lang="en-US" dirty="0"/>
              <a:t> ⇌ H</a:t>
            </a:r>
            <a:r>
              <a:rPr lang="en-US" baseline="30000" dirty="0"/>
              <a:t>+</a:t>
            </a:r>
            <a:r>
              <a:rPr lang="en-US" dirty="0"/>
              <a:t> + HPO</a:t>
            </a:r>
            <a:r>
              <a:rPr lang="en-US" baseline="-25000" dirty="0"/>
              <a:t>4</a:t>
            </a:r>
            <a:r>
              <a:rPr lang="en-US" baseline="30000" dirty="0"/>
              <a:t>2-</a:t>
            </a:r>
            <a:r>
              <a:rPr lang="en-US" dirty="0"/>
              <a:t>, </a:t>
            </a:r>
            <a:r>
              <a:rPr lang="en-US" dirty="0" err="1"/>
              <a:t>pKa</a:t>
            </a:r>
            <a:r>
              <a:rPr lang="en-US" dirty="0"/>
              <a:t> = 6.86</a:t>
            </a:r>
          </a:p>
          <a:p>
            <a:pPr marL="0" lvl="0" indent="0">
              <a:buNone/>
            </a:pPr>
            <a:endParaRPr lang="en-US" dirty="0"/>
          </a:p>
          <a:p>
            <a:pPr marL="0" lvl="0" indent="0">
              <a:buNone/>
            </a:pPr>
            <a:r>
              <a:rPr lang="en-US" dirty="0"/>
              <a:t>What is the pH of a mixture of 0.01 M NaH</a:t>
            </a:r>
            <a:r>
              <a:rPr lang="en-US" baseline="-25000" dirty="0"/>
              <a:t>2</a:t>
            </a:r>
            <a:r>
              <a:rPr lang="en-US" dirty="0"/>
              <a:t>PO</a:t>
            </a:r>
            <a:r>
              <a:rPr lang="en-US" baseline="-25000" dirty="0"/>
              <a:t>4</a:t>
            </a:r>
            <a:r>
              <a:rPr lang="en-US" dirty="0"/>
              <a:t> and 0.1 M Na</a:t>
            </a:r>
            <a:r>
              <a:rPr lang="en-US" baseline="-25000" dirty="0"/>
              <a:t>2</a:t>
            </a:r>
            <a:r>
              <a:rPr lang="en-US" dirty="0"/>
              <a:t>HPO</a:t>
            </a:r>
            <a:r>
              <a:rPr lang="en-US" baseline="-25000" dirty="0"/>
              <a:t>4</a:t>
            </a:r>
            <a:r>
              <a:rPr lang="en-US" dirty="0"/>
              <a:t>?</a:t>
            </a:r>
          </a:p>
        </p:txBody>
      </p:sp>
      <p:pic>
        <p:nvPicPr>
          <p:cNvPr id="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3945" y="4050263"/>
            <a:ext cx="3714750" cy="91784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575050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Titration curves of weak acids</a:t>
            </a:r>
          </a:p>
        </p:txBody>
      </p:sp>
      <p:sp>
        <p:nvSpPr>
          <p:cNvPr id="6" name="Content Placeholder 5"/>
          <p:cNvSpPr>
            <a:spLocks noGrp="1"/>
          </p:cNvSpPr>
          <p:nvPr>
            <p:ph sz="half" idx="2"/>
          </p:nvPr>
        </p:nvSpPr>
        <p:spPr>
          <a:xfrm>
            <a:off x="4800600" y="1825625"/>
            <a:ext cx="3886200" cy="4351338"/>
          </a:xfrm>
        </p:spPr>
        <p:txBody>
          <a:bodyPr anchor="ctr">
            <a:normAutofit/>
          </a:bodyPr>
          <a:lstStyle/>
          <a:p>
            <a:r>
              <a:rPr lang="en-US" sz="2400" dirty="0"/>
              <a:t>A weak acid and its conjugate base make up a buffer system.</a:t>
            </a:r>
          </a:p>
          <a:p>
            <a:pPr marL="274320" indent="-274320">
              <a:spcBef>
                <a:spcPts val="1200"/>
              </a:spcBef>
              <a:buSzPct val="90000"/>
              <a:buFontTx/>
              <a:buChar char="•"/>
              <a:defRPr/>
            </a:pPr>
            <a:r>
              <a:rPr lang="en-US" sz="2400" dirty="0"/>
              <a:t>Buffering capacity of acid/anion system is greatest at pH = </a:t>
            </a:r>
            <a:r>
              <a:rPr lang="en-US" sz="2400" dirty="0" err="1"/>
              <a:t>p</a:t>
            </a:r>
            <a:r>
              <a:rPr lang="en-US" sz="2400" i="1" dirty="0" err="1"/>
              <a:t>K</a:t>
            </a:r>
            <a:r>
              <a:rPr lang="en-US" sz="2400" baseline="-25000" dirty="0" err="1"/>
              <a:t>a</a:t>
            </a:r>
            <a:r>
              <a:rPr lang="en-US" sz="2400" baseline="-25000" dirty="0"/>
              <a:t>.</a:t>
            </a:r>
          </a:p>
          <a:p>
            <a:pPr marL="274320" indent="-274320">
              <a:spcBef>
                <a:spcPts val="1200"/>
              </a:spcBef>
              <a:buSzPct val="90000"/>
              <a:buFontTx/>
              <a:buChar char="•"/>
              <a:defRPr/>
            </a:pPr>
            <a:r>
              <a:rPr lang="en-US" sz="2400" dirty="0"/>
              <a:t>Buffering capacity is lost when the pH differs from </a:t>
            </a:r>
            <a:r>
              <a:rPr lang="en-US" sz="2400" dirty="0" err="1"/>
              <a:t>p</a:t>
            </a:r>
            <a:r>
              <a:rPr lang="en-US" sz="2400" i="1" dirty="0" err="1"/>
              <a:t>K</a:t>
            </a:r>
            <a:r>
              <a:rPr lang="en-US" sz="2400" baseline="-25000" dirty="0" err="1"/>
              <a:t>a</a:t>
            </a:r>
            <a:r>
              <a:rPr lang="en-US" sz="2400" dirty="0"/>
              <a:t> by more than 1 pH unit.</a:t>
            </a:r>
          </a:p>
        </p:txBody>
      </p:sp>
      <p:pic>
        <p:nvPicPr>
          <p:cNvPr id="8" name="Picture 2" descr="figure_02_17"/>
          <p:cNvPicPr>
            <a:picLocks noChangeAspect="1" noChangeArrowheads="1"/>
          </p:cNvPicPr>
          <p:nvPr/>
        </p:nvPicPr>
        <p:blipFill rotWithShape="1">
          <a:blip r:embed="rId3">
            <a:extLst>
              <a:ext uri="{28A0092B-C50C-407E-A947-70E740481C1C}">
                <a14:useLocalDpi xmlns:a14="http://schemas.microsoft.com/office/drawing/2010/main" val="0"/>
              </a:ext>
            </a:extLst>
          </a:blip>
          <a:srcRect b="7075"/>
          <a:stretch/>
        </p:blipFill>
        <p:spPr bwMode="auto">
          <a:xfrm>
            <a:off x="156004" y="1825625"/>
            <a:ext cx="4473146" cy="474344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012862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Many biomolecules are weak acids</a:t>
            </a:r>
          </a:p>
        </p:txBody>
      </p:sp>
      <p:pic>
        <p:nvPicPr>
          <p:cNvPr id="106500" name="Picture 4" descr="figure_02_16"/>
          <p:cNvPicPr>
            <a:picLocks noChangeAspect="1" noChangeArrowheads="1"/>
          </p:cNvPicPr>
          <p:nvPr/>
        </p:nvPicPr>
        <p:blipFill rotWithShape="1">
          <a:blip r:embed="rId3">
            <a:extLst>
              <a:ext uri="{28A0092B-C50C-407E-A947-70E740481C1C}">
                <a14:useLocalDpi xmlns:a14="http://schemas.microsoft.com/office/drawing/2010/main" val="0"/>
              </a:ext>
            </a:extLst>
          </a:blip>
          <a:srcRect b="8076"/>
          <a:stretch/>
        </p:blipFill>
        <p:spPr bwMode="auto">
          <a:xfrm>
            <a:off x="628650" y="2003425"/>
            <a:ext cx="7343775" cy="4445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06501" name="Rectangle 5"/>
          <p:cNvSpPr>
            <a:spLocks noChangeArrowheads="1"/>
          </p:cNvSpPr>
          <p:nvPr/>
        </p:nvSpPr>
        <p:spPr bwMode="auto">
          <a:xfrm>
            <a:off x="5867400" y="6524625"/>
            <a:ext cx="2519363" cy="333375"/>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03" name="Rectangle 7"/>
          <p:cNvSpPr>
            <a:spLocks noChangeArrowheads="1"/>
          </p:cNvSpPr>
          <p:nvPr/>
        </p:nvSpPr>
        <p:spPr bwMode="auto">
          <a:xfrm>
            <a:off x="611188" y="2205038"/>
            <a:ext cx="7345362" cy="1151733"/>
          </a:xfrm>
          <a:prstGeom prst="rect">
            <a:avLst/>
          </a:prstGeom>
          <a:solidFill>
            <a:srgbClr val="00FF00">
              <a:alpha val="23000"/>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04" name="Rectangle 8"/>
          <p:cNvSpPr>
            <a:spLocks noChangeArrowheads="1"/>
          </p:cNvSpPr>
          <p:nvPr/>
        </p:nvSpPr>
        <p:spPr bwMode="auto">
          <a:xfrm>
            <a:off x="611188" y="3356771"/>
            <a:ext cx="7345362" cy="1606138"/>
          </a:xfrm>
          <a:prstGeom prst="rect">
            <a:avLst/>
          </a:prstGeom>
          <a:solidFill>
            <a:srgbClr val="FF0000">
              <a:alpha val="23000"/>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06505" name="Rectangle 9"/>
          <p:cNvSpPr>
            <a:spLocks noChangeArrowheads="1"/>
          </p:cNvSpPr>
          <p:nvPr/>
        </p:nvSpPr>
        <p:spPr bwMode="auto">
          <a:xfrm>
            <a:off x="611188" y="4962909"/>
            <a:ext cx="7345362" cy="1026695"/>
          </a:xfrm>
          <a:prstGeom prst="rect">
            <a:avLst/>
          </a:prstGeom>
          <a:solidFill>
            <a:srgbClr val="FFFF00">
              <a:alpha val="23000"/>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Tree>
    <p:extLst>
      <p:ext uri="{BB962C8B-B14F-4D97-AF65-F5344CB8AC3E}">
        <p14:creationId xmlns:p14="http://schemas.microsoft.com/office/powerpoint/2010/main" val="870146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p:txBody>
          <a:bodyPr>
            <a:noAutofit/>
          </a:bodyPr>
          <a:lstStyle/>
          <a:p>
            <a:r>
              <a:rPr lang="en-US" altLang="zh-CN" sz="3200" dirty="0"/>
              <a:t>Weak acids in cells and tissues buffer against pH change</a:t>
            </a:r>
          </a:p>
        </p:txBody>
      </p:sp>
      <p:pic>
        <p:nvPicPr>
          <p:cNvPr id="11264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999" y="2209394"/>
            <a:ext cx="4608513" cy="5080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pic>
        <p:nvPicPr>
          <p:cNvPr id="112647" name="Picture 7" descr="figure_02_20"/>
          <p:cNvPicPr>
            <a:picLocks noChangeAspect="1" noChangeArrowheads="1"/>
          </p:cNvPicPr>
          <p:nvPr/>
        </p:nvPicPr>
        <p:blipFill rotWithShape="1">
          <a:blip r:embed="rId3">
            <a:extLst>
              <a:ext uri="{28A0092B-C50C-407E-A947-70E740481C1C}">
                <a14:useLocalDpi xmlns:a14="http://schemas.microsoft.com/office/drawing/2010/main" val="0"/>
              </a:ext>
            </a:extLst>
          </a:blip>
          <a:srcRect b="7848"/>
          <a:stretch/>
        </p:blipFill>
        <p:spPr bwMode="auto">
          <a:xfrm>
            <a:off x="4987925" y="3429001"/>
            <a:ext cx="3419475" cy="200419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2648" name="Rectangle 8"/>
          <p:cNvSpPr>
            <a:spLocks noChangeArrowheads="1"/>
          </p:cNvSpPr>
          <p:nvPr/>
        </p:nvSpPr>
        <p:spPr bwMode="auto">
          <a:xfrm>
            <a:off x="5778500" y="4724400"/>
            <a:ext cx="119380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b="1"/>
              <a:t>p</a:t>
            </a:r>
            <a:r>
              <a:rPr lang="en-US" altLang="zh-CN" b="1" i="1"/>
              <a:t>K</a:t>
            </a:r>
            <a:r>
              <a:rPr lang="en-US" altLang="zh-CN" b="1"/>
              <a:t>a = 6.0</a:t>
            </a:r>
            <a:endParaRPr lang="zh-CN" altLang="en-US" b="1"/>
          </a:p>
        </p:txBody>
      </p:sp>
      <p:pic>
        <p:nvPicPr>
          <p:cNvPr id="112650" name="Picture 10" descr="figure_02_21"/>
          <p:cNvPicPr>
            <a:picLocks noChangeAspect="1" noChangeArrowheads="1"/>
          </p:cNvPicPr>
          <p:nvPr/>
        </p:nvPicPr>
        <p:blipFill rotWithShape="1">
          <a:blip r:embed="rId4">
            <a:extLst>
              <a:ext uri="{28A0092B-C50C-407E-A947-70E740481C1C}">
                <a14:useLocalDpi xmlns:a14="http://schemas.microsoft.com/office/drawing/2010/main" val="0"/>
              </a:ext>
            </a:extLst>
          </a:blip>
          <a:srcRect b="7038"/>
          <a:stretch/>
        </p:blipFill>
        <p:spPr bwMode="auto">
          <a:xfrm>
            <a:off x="663537" y="3209657"/>
            <a:ext cx="3835400" cy="2516188"/>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112654" name="Rectangle 14"/>
          <p:cNvSpPr>
            <a:spLocks noChangeArrowheads="1"/>
          </p:cNvSpPr>
          <p:nvPr/>
        </p:nvSpPr>
        <p:spPr bwMode="auto">
          <a:xfrm>
            <a:off x="5343487" y="2209394"/>
            <a:ext cx="1320800"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b="1"/>
              <a:t>p</a:t>
            </a:r>
            <a:r>
              <a:rPr lang="en-US" altLang="zh-CN" b="1" i="1"/>
              <a:t>K</a:t>
            </a:r>
            <a:r>
              <a:rPr lang="en-US" altLang="zh-CN" b="1"/>
              <a:t>a = 6.86</a:t>
            </a:r>
            <a:endParaRPr lang="zh-CN" altLang="en-US" b="1"/>
          </a:p>
        </p:txBody>
      </p:sp>
      <p:sp>
        <p:nvSpPr>
          <p:cNvPr id="112655" name="Rectangle 15"/>
          <p:cNvSpPr>
            <a:spLocks noChangeArrowheads="1"/>
          </p:cNvSpPr>
          <p:nvPr/>
        </p:nvSpPr>
        <p:spPr bwMode="auto">
          <a:xfrm>
            <a:off x="663537" y="2136369"/>
            <a:ext cx="6121400" cy="576263"/>
          </a:xfrm>
          <a:prstGeom prst="rect">
            <a:avLst/>
          </a:prstGeom>
          <a:solidFill>
            <a:srgbClr val="FF00FF">
              <a:alpha val="24001"/>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a:p>
        </p:txBody>
      </p:sp>
      <p:sp>
        <p:nvSpPr>
          <p:cNvPr id="112656" name="Rectangle 16"/>
          <p:cNvSpPr>
            <a:spLocks noChangeArrowheads="1"/>
          </p:cNvSpPr>
          <p:nvPr/>
        </p:nvSpPr>
        <p:spPr bwMode="auto">
          <a:xfrm>
            <a:off x="4696298" y="3429000"/>
            <a:ext cx="3819052" cy="2004196"/>
          </a:xfrm>
          <a:prstGeom prst="rect">
            <a:avLst/>
          </a:prstGeom>
          <a:solidFill>
            <a:srgbClr val="00FF00">
              <a:alpha val="20000"/>
            </a:srgbClr>
          </a:solidFill>
          <a:ln>
            <a:noFill/>
          </a:ln>
          <a:effectLst/>
          <a:extLs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nchor="ctr"/>
          <a:lstStyle/>
          <a:p>
            <a:endParaRPr lang="en-US" dirty="0"/>
          </a:p>
        </p:txBody>
      </p:sp>
      <p:sp>
        <p:nvSpPr>
          <p:cNvPr id="112660" name="Rectangle 20"/>
          <p:cNvSpPr>
            <a:spLocks noChangeArrowheads="1"/>
          </p:cNvSpPr>
          <p:nvPr/>
        </p:nvSpPr>
        <p:spPr bwMode="auto">
          <a:xfrm>
            <a:off x="1871625" y="5730606"/>
            <a:ext cx="1787525" cy="3667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b="1" dirty="0" err="1"/>
              <a:t>p</a:t>
            </a:r>
            <a:r>
              <a:rPr lang="en-US" altLang="zh-CN" b="1" i="1" dirty="0" err="1"/>
              <a:t>K</a:t>
            </a:r>
            <a:r>
              <a:rPr lang="en-US" altLang="zh-CN" b="1" baseline="-25000" dirty="0" err="1"/>
              <a:t>combined</a:t>
            </a:r>
            <a:r>
              <a:rPr lang="en-US" altLang="zh-CN" b="1" dirty="0"/>
              <a:t> = 6.1</a:t>
            </a:r>
            <a:endParaRPr lang="zh-CN" altLang="en-US" b="1" dirty="0"/>
          </a:p>
        </p:txBody>
      </p:sp>
    </p:spTree>
    <p:extLst>
      <p:ext uri="{BB962C8B-B14F-4D97-AF65-F5344CB8AC3E}">
        <p14:creationId xmlns:p14="http://schemas.microsoft.com/office/powerpoint/2010/main" val="1853792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03_02.jpg"/>
          <p:cNvPicPr>
            <a:picLocks noChangeAspect="1"/>
          </p:cNvPicPr>
          <p:nvPr/>
        </p:nvPicPr>
        <p:blipFill rotWithShape="1">
          <a:blip r:embed="rId3"/>
          <a:srcRect b="8563"/>
          <a:stretch/>
        </p:blipFill>
        <p:spPr>
          <a:xfrm>
            <a:off x="628650" y="1989758"/>
            <a:ext cx="6103620" cy="4685362"/>
          </a:xfrm>
          <a:prstGeom prst="rect">
            <a:avLst/>
          </a:prstGeom>
        </p:spPr>
      </p:pic>
      <p:sp>
        <p:nvSpPr>
          <p:cNvPr id="5" name="Title 4"/>
          <p:cNvSpPr>
            <a:spLocks noGrp="1"/>
          </p:cNvSpPr>
          <p:nvPr>
            <p:ph type="title"/>
          </p:nvPr>
        </p:nvSpPr>
        <p:spPr/>
        <p:txBody>
          <a:bodyPr>
            <a:noAutofit/>
          </a:bodyPr>
          <a:lstStyle/>
          <a:p>
            <a:r>
              <a:rPr lang="en-US" sz="3200" dirty="0"/>
              <a:t>Water moves across a semipermeable membrane when the solute concentrations of the two sides differ</a:t>
            </a:r>
          </a:p>
        </p:txBody>
      </p:sp>
    </p:spTree>
    <p:extLst>
      <p:ext uri="{BB962C8B-B14F-4D97-AF65-F5344CB8AC3E}">
        <p14:creationId xmlns:p14="http://schemas.microsoft.com/office/powerpoint/2010/main" val="1815104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8">
            <a:extLst>
              <a:ext uri="{FF2B5EF4-FFF2-40B4-BE49-F238E27FC236}">
                <a16:creationId xmlns:a16="http://schemas.microsoft.com/office/drawing/2014/main" id="{C4E8F7E0-FF01-8843-B680-79AF5D008A41}"/>
              </a:ext>
            </a:extLst>
          </p:cNvPr>
          <p:cNvSpPr>
            <a:spLocks noChangeArrowheads="1"/>
          </p:cNvSpPr>
          <p:nvPr/>
        </p:nvSpPr>
        <p:spPr bwMode="auto">
          <a:xfrm>
            <a:off x="3538538" y="6016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pitchFamily="2" charset="0"/>
              <a:ea typeface="MS PGothic" panose="020B0600070205080204" pitchFamily="34" charset="-128"/>
              <a:cs typeface="+mn-cs"/>
            </a:endParaRPr>
          </a:p>
        </p:txBody>
      </p:sp>
      <p:grpSp>
        <p:nvGrpSpPr>
          <p:cNvPr id="2051" name="Group 6">
            <a:extLst>
              <a:ext uri="{FF2B5EF4-FFF2-40B4-BE49-F238E27FC236}">
                <a16:creationId xmlns:a16="http://schemas.microsoft.com/office/drawing/2014/main" id="{2FC06ED6-8DCF-FC42-A06D-9BB78B5FFEBF}"/>
              </a:ext>
            </a:extLst>
          </p:cNvPr>
          <p:cNvGrpSpPr>
            <a:grpSpLocks/>
          </p:cNvGrpSpPr>
          <p:nvPr/>
        </p:nvGrpSpPr>
        <p:grpSpPr bwMode="auto">
          <a:xfrm>
            <a:off x="152400" y="2668588"/>
            <a:ext cx="4038600" cy="2133600"/>
            <a:chOff x="-25400" y="2667000"/>
            <a:chExt cx="9169400" cy="2133600"/>
          </a:xfrm>
        </p:grpSpPr>
        <p:sp>
          <p:nvSpPr>
            <p:cNvPr id="10" name="Rectangle 9">
              <a:extLst>
                <a:ext uri="{FF2B5EF4-FFF2-40B4-BE49-F238E27FC236}">
                  <a16:creationId xmlns:a16="http://schemas.microsoft.com/office/drawing/2014/main" id="{50BE89EE-99FF-9F4A-A8BE-7D0BABA31B1F}"/>
                </a:ext>
              </a:extLst>
            </p:cNvPr>
            <p:cNvSpPr/>
            <p:nvPr/>
          </p:nvSpPr>
          <p:spPr>
            <a:xfrm>
              <a:off x="-169" y="2667000"/>
              <a:ext cx="9144169" cy="584200"/>
            </a:xfrm>
            <a:prstGeom prst="rect">
              <a:avLst/>
            </a:prstGeom>
          </p:spPr>
          <p:txBody>
            <a:bodyPr>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2286000" algn="l" defTabSz="914400" rtl="0" eaLnBrk="1" latinLnBrk="0" hangingPunct="1">
                <a:defRPr b="1" kern="1200">
                  <a:solidFill>
                    <a:schemeClr val="tx1"/>
                  </a:solidFill>
                  <a:latin typeface="Arial" charset="0"/>
                  <a:ea typeface="ＭＳ Ｐゴシック" pitchFamily="34" charset="-128"/>
                  <a:cs typeface="+mn-cs"/>
                </a:defRPr>
              </a:lvl6pPr>
              <a:lvl7pPr marL="2743200" algn="l" defTabSz="914400" rtl="0" eaLnBrk="1" latinLnBrk="0" hangingPunct="1">
                <a:defRPr b="1" kern="1200">
                  <a:solidFill>
                    <a:schemeClr val="tx1"/>
                  </a:solidFill>
                  <a:latin typeface="Arial" charset="0"/>
                  <a:ea typeface="ＭＳ Ｐゴシック" pitchFamily="34" charset="-128"/>
                  <a:cs typeface="+mn-cs"/>
                </a:defRPr>
              </a:lvl7pPr>
              <a:lvl8pPr marL="3200400" algn="l" defTabSz="914400" rtl="0" eaLnBrk="1" latinLnBrk="0" hangingPunct="1">
                <a:defRPr b="1" kern="1200">
                  <a:solidFill>
                    <a:schemeClr val="tx1"/>
                  </a:solidFill>
                  <a:latin typeface="Arial" charset="0"/>
                  <a:ea typeface="ＭＳ Ｐゴシック" pitchFamily="34" charset="-128"/>
                  <a:cs typeface="+mn-cs"/>
                </a:defRPr>
              </a:lvl8pPr>
              <a:lvl9pPr marL="3657600" algn="l" defTabSz="914400" rtl="0" eaLnBrk="1" latinLnBrk="0" hangingPunct="1">
                <a:defRPr b="1" kern="1200">
                  <a:solidFill>
                    <a:schemeClr val="tx1"/>
                  </a:solidFill>
                  <a:latin typeface="Arial" charset="0"/>
                  <a:ea typeface="ＭＳ Ｐゴシック" pitchFamily="34" charset="-128"/>
                  <a:cs typeface="+mn-cs"/>
                </a:defRPr>
              </a:lvl9pPr>
            </a:lstStyle>
            <a:p>
              <a:pPr marL="0" marR="0" lvl="0" indent="0" algn="ctr" defTabSz="914400" rtl="0" eaLnBrk="0" fontAlgn="base" latinLnBrk="0" hangingPunct="0">
                <a:lnSpc>
                  <a:spcPct val="100000"/>
                </a:lnSpc>
                <a:spcBef>
                  <a:spcPct val="20000"/>
                </a:spcBef>
                <a:spcAft>
                  <a:spcPct val="0"/>
                </a:spcAft>
                <a:buClrTx/>
                <a:buSzTx/>
                <a:buFontTx/>
                <a:buNone/>
                <a:tabLst/>
                <a:defRPr/>
              </a:pPr>
              <a:r>
                <a:rPr kumimoji="0" lang="en-US" sz="3200" b="1" i="0" u="none" strike="noStrike" kern="1200" cap="none" spc="0" normalizeH="0" baseline="0" noProof="0" dirty="0">
                  <a:ln>
                    <a:noFill/>
                  </a:ln>
                  <a:solidFill>
                    <a:srgbClr val="2D2D8A"/>
                  </a:solidFill>
                  <a:effectLst/>
                  <a:uLnTx/>
                  <a:uFillTx/>
                  <a:latin typeface="Calibri" pitchFamily="34" charset="0"/>
                  <a:ea typeface="ＭＳ Ｐゴシック" pitchFamily="34" charset="-128"/>
                  <a:cs typeface="Calibri" pitchFamily="34" charset="0"/>
                </a:rPr>
                <a:t>3 | Amino Acids, Peptides, and Proteins</a:t>
              </a:r>
            </a:p>
          </p:txBody>
        </p:sp>
        <p:sp>
          <p:nvSpPr>
            <p:cNvPr id="2054" name="Text Box 15">
              <a:extLst>
                <a:ext uri="{FF2B5EF4-FFF2-40B4-BE49-F238E27FC236}">
                  <a16:creationId xmlns:a16="http://schemas.microsoft.com/office/drawing/2014/main" id="{33DCF4F9-67A3-BE45-B5EF-1A61F51193CF}"/>
                </a:ext>
              </a:extLst>
            </p:cNvPr>
            <p:cNvSpPr txBox="1">
              <a:spLocks noChangeArrowheads="1"/>
            </p:cNvSpPr>
            <p:nvPr/>
          </p:nvSpPr>
          <p:spPr bwMode="auto">
            <a:xfrm>
              <a:off x="-25400" y="44958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mn-cs"/>
                </a:rPr>
                <a:t>© 2017 W. H. Freeman and Company</a:t>
              </a:r>
            </a:p>
          </p:txBody>
        </p:sp>
      </p:grpSp>
      <p:pic>
        <p:nvPicPr>
          <p:cNvPr id="2052" name="Picture 5">
            <a:extLst>
              <a:ext uri="{FF2B5EF4-FFF2-40B4-BE49-F238E27FC236}">
                <a16:creationId xmlns:a16="http://schemas.microsoft.com/office/drawing/2014/main" id="{44F0A11B-3043-7E40-909D-3CD9BB9175F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439738"/>
            <a:ext cx="4398963" cy="597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28446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16123D7-32B7-0844-9BA4-77E54B3581AB}"/>
              </a:ext>
            </a:extLst>
          </p:cNvPr>
          <p:cNvSpPr>
            <a:spLocks noGrp="1"/>
          </p:cNvSpPr>
          <p:nvPr>
            <p:ph type="title"/>
          </p:nvPr>
        </p:nvSpPr>
        <p:spPr/>
        <p:txBody>
          <a:bodyPr>
            <a:normAutofit/>
          </a:bodyPr>
          <a:lstStyle/>
          <a:p>
            <a:pPr algn="ctr"/>
            <a:r>
              <a:rPr lang="en-US" altLang="en-US" sz="4000" dirty="0"/>
              <a:t>Proteins serve a wide range of </a:t>
            </a:r>
            <a:br>
              <a:rPr lang="en-US" altLang="en-US" sz="4000" dirty="0"/>
            </a:br>
            <a:r>
              <a:rPr lang="en-US" altLang="en-US" sz="4000" dirty="0"/>
              <a:t>biological functions</a:t>
            </a:r>
            <a:endParaRPr lang="en-US" sz="4000" dirty="0"/>
          </a:p>
        </p:txBody>
      </p:sp>
      <p:pic>
        <p:nvPicPr>
          <p:cNvPr id="9" name="Picture 4" descr="Photo C shows a rhinoceros facing the camera.">
            <a:extLst>
              <a:ext uri="{FF2B5EF4-FFF2-40B4-BE49-F238E27FC236}">
                <a16:creationId xmlns:a16="http://schemas.microsoft.com/office/drawing/2014/main" id="{BB192357-62B8-EF43-B923-DF6253E33922}"/>
              </a:ext>
            </a:extLst>
          </p:cNvPr>
          <p:cNvPicPr>
            <a:picLocks noChangeAspect="1"/>
          </p:cNvPicPr>
          <p:nvPr/>
        </p:nvPicPr>
        <p:blipFill rotWithShape="1">
          <a:blip r:embed="rId2">
            <a:extLst>
              <a:ext uri="{28A0092B-C50C-407E-A947-70E740481C1C}">
                <a14:useLocalDpi xmlns:a14="http://schemas.microsoft.com/office/drawing/2010/main" val="0"/>
              </a:ext>
            </a:extLst>
          </a:blip>
          <a:srcRect b="7042"/>
          <a:stretch/>
        </p:blipFill>
        <p:spPr bwMode="auto">
          <a:xfrm>
            <a:off x="1459706" y="1690689"/>
            <a:ext cx="6224588" cy="4621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07013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normAutofit/>
          </a:bodyPr>
          <a:lstStyle/>
          <a:p>
            <a:r>
              <a:rPr lang="en-US" altLang="zh-CN" sz="3200" dirty="0">
                <a:latin typeface="Calibri Light" charset="0"/>
                <a:ea typeface="Calibri Light" charset="0"/>
                <a:cs typeface="Calibri Light" charset="0"/>
              </a:rPr>
              <a:t>Amino acids: building blocks of protein</a:t>
            </a:r>
            <a:endParaRPr lang="en-US" altLang="zh-CN" sz="3200" dirty="0">
              <a:solidFill>
                <a:schemeClr val="tx1"/>
              </a:solidFill>
              <a:latin typeface="Calibri Light" charset="0"/>
              <a:ea typeface="Calibri Light" charset="0"/>
              <a:cs typeface="Calibri Light" charset="0"/>
            </a:endParaRPr>
          </a:p>
        </p:txBody>
      </p:sp>
      <p:sp>
        <p:nvSpPr>
          <p:cNvPr id="5123" name="Rectangle 3"/>
          <p:cNvSpPr>
            <a:spLocks noGrp="1" noChangeArrowheads="1"/>
          </p:cNvSpPr>
          <p:nvPr>
            <p:ph type="body" idx="4294967295"/>
          </p:nvPr>
        </p:nvSpPr>
        <p:spPr>
          <a:xfrm>
            <a:off x="628650" y="1628775"/>
            <a:ext cx="7886700" cy="4525963"/>
          </a:xfrm>
        </p:spPr>
        <p:txBody>
          <a:bodyPr>
            <a:normAutofit/>
          </a:bodyPr>
          <a:lstStyle/>
          <a:p>
            <a:r>
              <a:rPr lang="en-US" altLang="zh-CN" sz="2000" dirty="0">
                <a:latin typeface="Calibri" charset="0"/>
                <a:ea typeface="Calibri" charset="0"/>
                <a:cs typeface="Calibri" charset="0"/>
              </a:rPr>
              <a:t>Proteins are linear heteropolymers of </a:t>
            </a:r>
            <a:r>
              <a:rPr lang="zh-CN" altLang="en-US" sz="2000" dirty="0">
                <a:latin typeface="Symbol" charset="2"/>
                <a:ea typeface="Symbol" charset="2"/>
                <a:cs typeface="Symbol" charset="2"/>
              </a:rPr>
              <a:t>a</a:t>
            </a:r>
            <a:r>
              <a:rPr lang="en-US" altLang="zh-CN" sz="2000" dirty="0">
                <a:latin typeface="Calibri" charset="0"/>
                <a:ea typeface="Calibri" charset="0"/>
                <a:cs typeface="Calibri" charset="0"/>
              </a:rPr>
              <a:t>-amino acids.</a:t>
            </a:r>
          </a:p>
          <a:p>
            <a:pPr eaLnBrk="1" hangingPunct="1"/>
            <a:r>
              <a:rPr lang="en-US" altLang="zh-CN" sz="2000" dirty="0">
                <a:latin typeface="Calibri" charset="0"/>
                <a:ea typeface="Calibri" charset="0"/>
                <a:cs typeface="Calibri" charset="0"/>
              </a:rPr>
              <a:t>General structure of an </a:t>
            </a:r>
            <a:r>
              <a:rPr lang="zh-CN" altLang="en-US" sz="2000" dirty="0">
                <a:latin typeface="Calibri" charset="0"/>
                <a:ea typeface="Calibri" charset="0"/>
                <a:cs typeface="Calibri" charset="0"/>
              </a:rPr>
              <a:t>amino acid: </a:t>
            </a:r>
            <a:r>
              <a:rPr lang="en-US" altLang="zh-CN" sz="2000" dirty="0">
                <a:latin typeface="Calibri" charset="0"/>
                <a:ea typeface="Calibri" charset="0"/>
                <a:cs typeface="Calibri" charset="0"/>
              </a:rPr>
              <a:t>a primary amino (except Pro) and a carboxyl group, a distinctive side chain (</a:t>
            </a:r>
            <a:r>
              <a:rPr lang="en-US" altLang="zh-CN" sz="2000" b="1" dirty="0">
                <a:latin typeface="Calibri" charset="0"/>
                <a:ea typeface="Calibri" charset="0"/>
                <a:cs typeface="Calibri" charset="0"/>
              </a:rPr>
              <a:t>R</a:t>
            </a:r>
            <a:r>
              <a:rPr lang="en-US" altLang="zh-CN" sz="2000" dirty="0">
                <a:solidFill>
                  <a:srgbClr val="FF0000"/>
                </a:solidFill>
                <a:latin typeface="Calibri" charset="0"/>
                <a:ea typeface="Calibri" charset="0"/>
                <a:cs typeface="Calibri" charset="0"/>
              </a:rPr>
              <a:t> </a:t>
            </a:r>
            <a:r>
              <a:rPr lang="en-US" altLang="zh-CN" sz="2000" dirty="0">
                <a:latin typeface="Calibri" charset="0"/>
                <a:ea typeface="Calibri" charset="0"/>
                <a:cs typeface="Calibri" charset="0"/>
              </a:rPr>
              <a:t>group), all </a:t>
            </a:r>
            <a:r>
              <a:rPr lang="zh-CN" altLang="en-US" sz="2000" dirty="0">
                <a:latin typeface="Calibri" charset="0"/>
                <a:ea typeface="Calibri" charset="0"/>
                <a:cs typeface="Calibri" charset="0"/>
              </a:rPr>
              <a:t>linked to the </a:t>
            </a:r>
            <a:r>
              <a:rPr lang="zh-CN" altLang="en-US" sz="2000" dirty="0">
                <a:latin typeface="Symbol" charset="2"/>
                <a:ea typeface="Symbol" charset="2"/>
                <a:cs typeface="Symbol" charset="2"/>
              </a:rPr>
              <a:t>a</a:t>
            </a:r>
            <a:r>
              <a:rPr lang="zh-CN" altLang="en-US" sz="2000" dirty="0">
                <a:latin typeface="Calibri" charset="0"/>
                <a:ea typeface="Calibri" charset="0"/>
                <a:cs typeface="Calibri" charset="0"/>
              </a:rPr>
              <a:t>-carbon (</a:t>
            </a:r>
            <a:r>
              <a:rPr lang="en-US" altLang="zh-CN" sz="2000" dirty="0">
                <a:latin typeface="Calibri" charset="0"/>
                <a:ea typeface="Calibri" charset="0"/>
                <a:cs typeface="Calibri" charset="0"/>
              </a:rPr>
              <a:t>thus usually chiral).</a:t>
            </a:r>
          </a:p>
          <a:p>
            <a:r>
              <a:rPr lang="zh-CN" altLang="en-US" sz="2000" dirty="0">
                <a:latin typeface="Calibri" charset="0"/>
                <a:ea typeface="Calibri" charset="0"/>
                <a:cs typeface="Calibri" charset="0"/>
              </a:rPr>
              <a:t>The side chains vary in </a:t>
            </a:r>
            <a:r>
              <a:rPr lang="en-US" altLang="zh-CN" sz="2000" dirty="0">
                <a:latin typeface="Calibri" charset="0"/>
                <a:ea typeface="Calibri" charset="0"/>
                <a:cs typeface="Calibri" charset="0"/>
              </a:rPr>
              <a:t>the following:</a:t>
            </a:r>
            <a:r>
              <a:rPr lang="zh-CN" altLang="en-US" sz="2000" dirty="0">
                <a:latin typeface="Calibri" charset="0"/>
                <a:ea typeface="Calibri" charset="0"/>
                <a:cs typeface="Calibri" charset="0"/>
              </a:rPr>
              <a:t> size, shape, polarity, charge, H-bonding capacity, hydrophobicity, chemical reactivit</a:t>
            </a:r>
            <a:r>
              <a:rPr lang="en-US" altLang="zh-CN" sz="2000" dirty="0">
                <a:latin typeface="Calibri" charset="0"/>
                <a:ea typeface="Calibri" charset="0"/>
                <a:cs typeface="Calibri" charset="0"/>
              </a:rPr>
              <a:t>y</a:t>
            </a:r>
            <a:r>
              <a:rPr lang="zh-CN" altLang="en-US" sz="2000" dirty="0">
                <a:latin typeface="Calibri" charset="0"/>
                <a:ea typeface="Calibri" charset="0"/>
                <a:cs typeface="Calibri" charset="0"/>
              </a:rPr>
              <a:t> etc.</a:t>
            </a:r>
          </a:p>
          <a:p>
            <a:pPr eaLnBrk="1" hangingPunct="1"/>
            <a:endParaRPr lang="zh-CN" altLang="en-US" sz="2000" dirty="0">
              <a:latin typeface="Calibri" charset="0"/>
              <a:ea typeface="Calibri" charset="0"/>
              <a:cs typeface="Calibri" charset="0"/>
            </a:endParaRPr>
          </a:p>
        </p:txBody>
      </p:sp>
      <p:pic>
        <p:nvPicPr>
          <p:cNvPr id="5124" name="Picture 6" descr="unnumbered 3 p74"/>
          <p:cNvPicPr>
            <a:picLocks noChangeAspect="1" noChangeArrowheads="1"/>
          </p:cNvPicPr>
          <p:nvPr/>
        </p:nvPicPr>
        <p:blipFill rotWithShape="1">
          <a:blip r:embed="rId3">
            <a:extLst>
              <a:ext uri="{28A0092B-C50C-407E-A947-70E740481C1C}">
                <a14:useLocalDpi xmlns:a14="http://schemas.microsoft.com/office/drawing/2010/main" val="0"/>
              </a:ext>
            </a:extLst>
          </a:blip>
          <a:srcRect b="17057"/>
          <a:stretch/>
        </p:blipFill>
        <p:spPr bwMode="auto">
          <a:xfrm>
            <a:off x="3966114" y="4194621"/>
            <a:ext cx="4176713" cy="179601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5" name="Rectangle 7"/>
          <p:cNvSpPr>
            <a:spLocks noChangeArrowheads="1"/>
          </p:cNvSpPr>
          <p:nvPr/>
        </p:nvSpPr>
        <p:spPr bwMode="auto">
          <a:xfrm>
            <a:off x="1565275" y="5213351"/>
            <a:ext cx="32861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eaLnBrk="1" fontAlgn="base" hangingPunct="1">
              <a:spcBef>
                <a:spcPct val="0"/>
              </a:spcBef>
              <a:spcAft>
                <a:spcPct val="0"/>
              </a:spcAft>
              <a:buFont typeface="Arial" charset="0"/>
              <a:buNone/>
            </a:pPr>
            <a:r>
              <a:rPr lang="zh-CN" altLang="en-US" b="1">
                <a:solidFill>
                  <a:srgbClr val="0099FF"/>
                </a:solidFill>
                <a:latin typeface="Symbol" charset="2"/>
              </a:rPr>
              <a:t>a</a:t>
            </a:r>
          </a:p>
        </p:txBody>
      </p:sp>
      <p:sp>
        <p:nvSpPr>
          <p:cNvPr id="5127" name="Oval 12"/>
          <p:cNvSpPr>
            <a:spLocks noChangeArrowheads="1"/>
          </p:cNvSpPr>
          <p:nvPr/>
        </p:nvSpPr>
        <p:spPr bwMode="auto">
          <a:xfrm>
            <a:off x="6894512" y="4276726"/>
            <a:ext cx="647700" cy="576262"/>
          </a:xfrm>
          <a:prstGeom prst="ellipse">
            <a:avLst/>
          </a:prstGeom>
          <a:solidFill>
            <a:srgbClr val="00FF00">
              <a:alpha val="2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eaLnBrk="1" fontAlgn="base" hangingPunct="1">
              <a:spcBef>
                <a:spcPct val="0"/>
              </a:spcBef>
              <a:spcAft>
                <a:spcPct val="0"/>
              </a:spcAft>
              <a:buFont typeface="Arial" charset="0"/>
              <a:buNone/>
            </a:pPr>
            <a:endParaRPr lang="zh-CN" altLang="en-US">
              <a:solidFill>
                <a:srgbClr val="000000"/>
              </a:solidFill>
            </a:endParaRPr>
          </a:p>
        </p:txBody>
      </p:sp>
      <p:pic>
        <p:nvPicPr>
          <p:cNvPr id="5128" name="Picture 13" descr="figure_03_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1362" y="4205288"/>
            <a:ext cx="1982788" cy="234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129" name="Rectangle 14"/>
          <p:cNvSpPr>
            <a:spLocks noChangeArrowheads="1"/>
          </p:cNvSpPr>
          <p:nvPr/>
        </p:nvSpPr>
        <p:spPr bwMode="auto">
          <a:xfrm>
            <a:off x="628650" y="6364288"/>
            <a:ext cx="1223962" cy="260350"/>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eaLnBrk="1" fontAlgn="base" hangingPunct="1">
              <a:spcBef>
                <a:spcPct val="0"/>
              </a:spcBef>
              <a:spcAft>
                <a:spcPct val="0"/>
              </a:spcAft>
              <a:buFont typeface="Arial" charset="0"/>
              <a:buNone/>
            </a:pPr>
            <a:endParaRPr lang="zh-CN" altLang="en-US">
              <a:solidFill>
                <a:srgbClr val="000000"/>
              </a:solidFill>
            </a:endParaRPr>
          </a:p>
        </p:txBody>
      </p:sp>
      <p:sp>
        <p:nvSpPr>
          <p:cNvPr id="5132" name="Rectangle 15"/>
          <p:cNvSpPr>
            <a:spLocks noChangeArrowheads="1"/>
          </p:cNvSpPr>
          <p:nvPr/>
        </p:nvSpPr>
        <p:spPr bwMode="auto">
          <a:xfrm>
            <a:off x="3593593" y="5994956"/>
            <a:ext cx="492175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algn="ctr" eaLnBrk="1" fontAlgn="base" hangingPunct="1">
              <a:spcBef>
                <a:spcPct val="0"/>
              </a:spcBef>
              <a:spcAft>
                <a:spcPct val="0"/>
              </a:spcAft>
              <a:buFont typeface="Arial" charset="0"/>
              <a:buNone/>
            </a:pPr>
            <a:r>
              <a:rPr lang="en-US" altLang="zh-CN" dirty="0">
                <a:latin typeface="+mn-lt"/>
              </a:rPr>
              <a:t>Two ways to designate the carbon atoms</a:t>
            </a:r>
          </a:p>
        </p:txBody>
      </p:sp>
      <p:sp>
        <p:nvSpPr>
          <p:cNvPr id="5133" name="Oval 12"/>
          <p:cNvSpPr>
            <a:spLocks noChangeArrowheads="1"/>
          </p:cNvSpPr>
          <p:nvPr/>
        </p:nvSpPr>
        <p:spPr bwMode="auto">
          <a:xfrm>
            <a:off x="1493837" y="4997451"/>
            <a:ext cx="647700" cy="576262"/>
          </a:xfrm>
          <a:prstGeom prst="ellipse">
            <a:avLst/>
          </a:prstGeom>
          <a:solidFill>
            <a:srgbClr val="00FF00">
              <a:alpha val="20000"/>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eaLnBrk="1" fontAlgn="base" hangingPunct="1">
              <a:spcBef>
                <a:spcPct val="0"/>
              </a:spcBef>
              <a:spcAft>
                <a:spcPct val="0"/>
              </a:spcAft>
              <a:buFont typeface="Arial" charset="0"/>
              <a:buNone/>
            </a:pPr>
            <a:endParaRPr lang="zh-CN" altLang="en-US">
              <a:solidFill>
                <a:srgbClr val="000000"/>
              </a:solidFill>
            </a:endParaRPr>
          </a:p>
        </p:txBody>
      </p:sp>
    </p:spTree>
    <p:extLst>
      <p:ext uri="{BB962C8B-B14F-4D97-AF65-F5344CB8AC3E}">
        <p14:creationId xmlns:p14="http://schemas.microsoft.com/office/powerpoint/2010/main" val="1160115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sz="3200" dirty="0"/>
              <a:t>Natural amino acids are L-amino acids</a:t>
            </a:r>
          </a:p>
        </p:txBody>
      </p:sp>
      <p:pic>
        <p:nvPicPr>
          <p:cNvPr id="5" name="Picture 2" descr="voet4e_fig_04_14"/>
          <p:cNvPicPr>
            <a:picLocks noChangeAspect="1" noChangeArrowheads="1"/>
          </p:cNvPicPr>
          <p:nvPr/>
        </p:nvPicPr>
        <p:blipFill rotWithShape="1">
          <a:blip r:embed="rId2">
            <a:extLst>
              <a:ext uri="{28A0092B-C50C-407E-A947-70E740481C1C}">
                <a14:useLocalDpi xmlns:a14="http://schemas.microsoft.com/office/drawing/2010/main" val="0"/>
              </a:ext>
            </a:extLst>
          </a:blip>
          <a:srcRect b="6281"/>
          <a:stretch/>
        </p:blipFill>
        <p:spPr bwMode="auto">
          <a:xfrm>
            <a:off x="5977736" y="1898248"/>
            <a:ext cx="2709062" cy="242237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7" name="Picture 2" descr="figure_03_04"/>
          <p:cNvPicPr>
            <a:picLocks noChangeAspect="1" noChangeArrowheads="1"/>
          </p:cNvPicPr>
          <p:nvPr/>
        </p:nvPicPr>
        <p:blipFill rotWithShape="1">
          <a:blip r:embed="rId3">
            <a:extLst>
              <a:ext uri="{28A0092B-C50C-407E-A947-70E740481C1C}">
                <a14:useLocalDpi xmlns:a14="http://schemas.microsoft.com/office/drawing/2010/main" val="0"/>
              </a:ext>
            </a:extLst>
          </a:blip>
          <a:srcRect b="8621"/>
          <a:stretch/>
        </p:blipFill>
        <p:spPr bwMode="auto">
          <a:xfrm>
            <a:off x="457200" y="2448754"/>
            <a:ext cx="4802909" cy="332145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2" name="Picture 1"/>
          <p:cNvPicPr>
            <a:picLocks noChangeAspect="1"/>
          </p:cNvPicPr>
          <p:nvPr/>
        </p:nvPicPr>
        <p:blipFill>
          <a:blip r:embed="rId4"/>
          <a:stretch>
            <a:fillRect/>
          </a:stretch>
        </p:blipFill>
        <p:spPr>
          <a:xfrm>
            <a:off x="5977736" y="4709599"/>
            <a:ext cx="2709062" cy="2121214"/>
          </a:xfrm>
          <a:prstGeom prst="rect">
            <a:avLst/>
          </a:prstGeom>
        </p:spPr>
      </p:pic>
      <p:sp>
        <p:nvSpPr>
          <p:cNvPr id="3" name="TextBox 2"/>
          <p:cNvSpPr txBox="1"/>
          <p:nvPr/>
        </p:nvSpPr>
        <p:spPr>
          <a:xfrm>
            <a:off x="6844794" y="4309489"/>
            <a:ext cx="974947" cy="400110"/>
          </a:xfrm>
          <a:prstGeom prst="rect">
            <a:avLst/>
          </a:prstGeom>
          <a:noFill/>
        </p:spPr>
        <p:txBody>
          <a:bodyPr wrap="none" rtlCol="0">
            <a:spAutoFit/>
          </a:bodyPr>
          <a:lstStyle/>
          <a:p>
            <a:r>
              <a:rPr lang="en-US" sz="2000" dirty="0">
                <a:solidFill>
                  <a:prstClr val="black"/>
                </a:solidFill>
              </a:rPr>
              <a:t>“</a:t>
            </a:r>
            <a:r>
              <a:rPr lang="en-US" sz="2000" dirty="0" err="1">
                <a:solidFill>
                  <a:prstClr val="black"/>
                </a:solidFill>
              </a:rPr>
              <a:t>CoRN</a:t>
            </a:r>
            <a:r>
              <a:rPr lang="en-US" sz="2000" dirty="0">
                <a:solidFill>
                  <a:prstClr val="black"/>
                </a:solidFill>
              </a:rPr>
              <a:t>”</a:t>
            </a:r>
          </a:p>
        </p:txBody>
      </p:sp>
    </p:spTree>
    <p:extLst>
      <p:ext uri="{BB962C8B-B14F-4D97-AF65-F5344CB8AC3E}">
        <p14:creationId xmlns:p14="http://schemas.microsoft.com/office/powerpoint/2010/main" val="1103141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normAutofit/>
          </a:bodyPr>
          <a:lstStyle/>
          <a:p>
            <a:pPr eaLnBrk="1" hangingPunct="1"/>
            <a:r>
              <a:rPr lang="en-US" altLang="x-none" dirty="0">
                <a:ea typeface="MS PGothic" charset="-128"/>
                <a:cs typeface="Calibri" charset="0"/>
              </a:rPr>
              <a:t>Amino Acids: Classification</a:t>
            </a:r>
          </a:p>
        </p:txBody>
      </p:sp>
      <p:sp>
        <p:nvSpPr>
          <p:cNvPr id="12291" name="Text Box 4"/>
          <p:cNvSpPr>
            <a:spLocks noGrp="1" noChangeArrowheads="1"/>
          </p:cNvSpPr>
          <p:nvPr>
            <p:ph idx="1"/>
          </p:nvPr>
        </p:nvSpPr>
        <p:spPr/>
        <p:txBody>
          <a:bodyPr/>
          <a:lstStyle/>
          <a:p>
            <a:pPr marL="0" indent="0" algn="l">
              <a:spcBef>
                <a:spcPct val="50000"/>
              </a:spcBef>
              <a:buNone/>
              <a:defRPr/>
            </a:pPr>
            <a:r>
              <a:rPr lang="en-US" sz="2800" dirty="0">
                <a:ea typeface="ＭＳ Ｐゴシック" charset="-128"/>
              </a:rPr>
              <a:t>Common amino acids can be placed in five basic groups depending on their R substituents:</a:t>
            </a:r>
          </a:p>
          <a:p>
            <a:pPr marL="1882775" algn="l">
              <a:spcBef>
                <a:spcPct val="50000"/>
              </a:spcBef>
              <a:buFontTx/>
              <a:buChar char="•"/>
              <a:defRPr/>
            </a:pPr>
            <a:r>
              <a:rPr lang="en-US" sz="2400" dirty="0">
                <a:ea typeface="ＭＳ Ｐゴシック" charset="-128"/>
              </a:rPr>
              <a:t> nonpolar, aliphatic (7)</a:t>
            </a:r>
          </a:p>
          <a:p>
            <a:pPr marL="1882775" algn="l">
              <a:spcBef>
                <a:spcPct val="50000"/>
              </a:spcBef>
              <a:buFontTx/>
              <a:buChar char="•"/>
              <a:defRPr/>
            </a:pPr>
            <a:r>
              <a:rPr lang="en-US" sz="2400" dirty="0">
                <a:ea typeface="ＭＳ Ｐゴシック" charset="-128"/>
              </a:rPr>
              <a:t> aromatic (3)</a:t>
            </a:r>
          </a:p>
          <a:p>
            <a:pPr marL="1882775" algn="l">
              <a:spcBef>
                <a:spcPct val="50000"/>
              </a:spcBef>
              <a:buFontTx/>
              <a:buChar char="•"/>
              <a:defRPr/>
            </a:pPr>
            <a:r>
              <a:rPr lang="en-US" sz="2400" dirty="0">
                <a:ea typeface="ＭＳ Ｐゴシック" charset="-128"/>
              </a:rPr>
              <a:t> polar, uncharged (5)</a:t>
            </a:r>
          </a:p>
          <a:p>
            <a:pPr marL="1882775" algn="l">
              <a:spcBef>
                <a:spcPct val="50000"/>
              </a:spcBef>
              <a:buFontTx/>
              <a:buChar char="•"/>
              <a:defRPr/>
            </a:pPr>
            <a:r>
              <a:rPr lang="en-US" sz="2400" dirty="0">
                <a:ea typeface="ＭＳ Ｐゴシック" charset="-128"/>
              </a:rPr>
              <a:t> positively charged (3)</a:t>
            </a:r>
          </a:p>
          <a:p>
            <a:pPr marL="1882775" algn="l">
              <a:spcBef>
                <a:spcPct val="50000"/>
              </a:spcBef>
              <a:buFontTx/>
              <a:buChar char="•"/>
              <a:defRPr/>
            </a:pPr>
            <a:r>
              <a:rPr lang="en-US" sz="2400" dirty="0">
                <a:ea typeface="ＭＳ Ｐゴシック" charset="-128"/>
              </a:rPr>
              <a:t> negatively charged (2)</a:t>
            </a:r>
          </a:p>
        </p:txBody>
      </p:sp>
      <p:sp>
        <p:nvSpPr>
          <p:cNvPr id="2" name="Rectangle 1"/>
          <p:cNvSpPr/>
          <p:nvPr/>
        </p:nvSpPr>
        <p:spPr>
          <a:xfrm>
            <a:off x="628650" y="5578560"/>
            <a:ext cx="7886700" cy="1015663"/>
          </a:xfrm>
          <a:prstGeom prst="rect">
            <a:avLst/>
          </a:prstGeom>
        </p:spPr>
        <p:txBody>
          <a:bodyPr wrap="square">
            <a:spAutoFit/>
          </a:bodyPr>
          <a:lstStyle/>
          <a:p>
            <a:r>
              <a:rPr lang="en-US" sz="2000" dirty="0">
                <a:solidFill>
                  <a:srgbClr val="FF0000"/>
                </a:solidFill>
              </a:rPr>
              <a:t>You are responsible for knowing the names (full</a:t>
            </a:r>
            <a:r>
              <a:rPr lang="zh-CN" altLang="en-US" sz="2000" dirty="0">
                <a:solidFill>
                  <a:srgbClr val="FF0000"/>
                </a:solidFill>
              </a:rPr>
              <a:t> </a:t>
            </a:r>
            <a:r>
              <a:rPr lang="en-US" altLang="zh-CN" sz="2000" dirty="0">
                <a:solidFill>
                  <a:srgbClr val="FF0000"/>
                </a:solidFill>
              </a:rPr>
              <a:t>name</a:t>
            </a:r>
            <a:r>
              <a:rPr lang="en-US" sz="2000" dirty="0">
                <a:solidFill>
                  <a:srgbClr val="FF0000"/>
                </a:solidFill>
              </a:rPr>
              <a:t>, three-letter and one-letter abbreviations) of the 20 amino acids and the groups they belong to.</a:t>
            </a:r>
          </a:p>
        </p:txBody>
      </p:sp>
    </p:spTree>
    <p:extLst>
      <p:ext uri="{BB962C8B-B14F-4D97-AF65-F5344CB8AC3E}">
        <p14:creationId xmlns:p14="http://schemas.microsoft.com/office/powerpoint/2010/main" val="189900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5954" name="Picture 2" descr="figure_03_05_01"/>
          <p:cNvPicPr>
            <a:picLocks noChangeAspect="1" noChangeArrowheads="1"/>
          </p:cNvPicPr>
          <p:nvPr/>
        </p:nvPicPr>
        <p:blipFill rotWithShape="1">
          <a:blip r:embed="rId3">
            <a:extLst>
              <a:ext uri="{28A0092B-C50C-407E-A947-70E740481C1C}">
                <a14:useLocalDpi xmlns:a14="http://schemas.microsoft.com/office/drawing/2010/main" val="0"/>
              </a:ext>
            </a:extLst>
          </a:blip>
          <a:srcRect b="7335"/>
          <a:stretch/>
        </p:blipFill>
        <p:spPr bwMode="auto">
          <a:xfrm>
            <a:off x="762000" y="495301"/>
            <a:ext cx="7632700" cy="60769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172154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Aromatic side chains</a:t>
            </a:r>
          </a:p>
        </p:txBody>
      </p:sp>
      <p:pic>
        <p:nvPicPr>
          <p:cNvPr id="5" name="Picture 2" descr="figure_03_05_02"/>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b="8586"/>
          <a:stretch/>
        </p:blipFill>
        <p:spPr bwMode="auto">
          <a:xfrm>
            <a:off x="405442" y="2414445"/>
            <a:ext cx="4038600" cy="289747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2" descr="figure_03_06"/>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b="7273"/>
          <a:stretch/>
        </p:blipFill>
        <p:spPr bwMode="auto">
          <a:xfrm>
            <a:off x="4803304" y="1764805"/>
            <a:ext cx="3712046" cy="41967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3479167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8002" name="Picture 2" descr="figure_03_05_03"/>
          <p:cNvPicPr>
            <a:picLocks noChangeAspect="1" noChangeArrowheads="1"/>
          </p:cNvPicPr>
          <p:nvPr/>
        </p:nvPicPr>
        <p:blipFill rotWithShape="1">
          <a:blip r:embed="rId3">
            <a:extLst>
              <a:ext uri="{28A0092B-C50C-407E-A947-70E740481C1C}">
                <a14:useLocalDpi xmlns:a14="http://schemas.microsoft.com/office/drawing/2010/main" val="0"/>
              </a:ext>
            </a:extLst>
          </a:blip>
          <a:srcRect b="8666"/>
          <a:stretch/>
        </p:blipFill>
        <p:spPr bwMode="auto">
          <a:xfrm>
            <a:off x="2148459" y="676025"/>
            <a:ext cx="4847082" cy="525515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Rectangle 1">
            <a:extLst>
              <a:ext uri="{FF2B5EF4-FFF2-40B4-BE49-F238E27FC236}">
                <a16:creationId xmlns:a16="http://schemas.microsoft.com/office/drawing/2014/main" id="{AAB3AF90-B818-A348-BB7E-4EC55F742615}"/>
              </a:ext>
            </a:extLst>
          </p:cNvPr>
          <p:cNvSpPr/>
          <p:nvPr/>
        </p:nvSpPr>
        <p:spPr>
          <a:xfrm>
            <a:off x="628650" y="6133467"/>
            <a:ext cx="7886700" cy="400110"/>
          </a:xfrm>
          <a:prstGeom prst="rect">
            <a:avLst/>
          </a:prstGeom>
        </p:spPr>
        <p:txBody>
          <a:bodyPr wrap="square">
            <a:spAutoFit/>
          </a:bodyPr>
          <a:lstStyle/>
          <a:p>
            <a:pPr algn="ctr"/>
            <a:r>
              <a:rPr lang="en-US" altLang="en-US" sz="2000" dirty="0">
                <a:latin typeface="Calibri" panose="020F0502020204030204" pitchFamily="34" charset="0"/>
              </a:rPr>
              <a:t>These amino acids side chains can form hydrogen bonds.</a:t>
            </a:r>
          </a:p>
        </p:txBody>
      </p:sp>
    </p:spTree>
    <p:extLst>
      <p:ext uri="{BB962C8B-B14F-4D97-AF65-F5344CB8AC3E}">
        <p14:creationId xmlns:p14="http://schemas.microsoft.com/office/powerpoint/2010/main" val="19959345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a:t>Two cysteines can </a:t>
            </a:r>
            <a:r>
              <a:rPr lang="en-US" sz="3200" dirty="0"/>
              <a:t>be covalently linked by a disulfide bond</a:t>
            </a:r>
          </a:p>
        </p:txBody>
      </p:sp>
      <p:pic>
        <p:nvPicPr>
          <p:cNvPr id="4" name="Picture 2" descr="figure_03_07"/>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10678"/>
          <a:stretch/>
        </p:blipFill>
        <p:spPr bwMode="auto">
          <a:xfrm>
            <a:off x="770951" y="1995826"/>
            <a:ext cx="7602097" cy="4042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1036381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199A4C-A2FE-AF47-8A07-D91A04028E71}"/>
              </a:ext>
            </a:extLst>
          </p:cNvPr>
          <p:cNvSpPr>
            <a:spLocks noGrp="1"/>
          </p:cNvSpPr>
          <p:nvPr>
            <p:ph type="title"/>
          </p:nvPr>
        </p:nvSpPr>
        <p:spPr/>
        <p:txBody>
          <a:bodyPr/>
          <a:lstStyle/>
          <a:p>
            <a:endParaRPr lang="en-CN"/>
          </a:p>
        </p:txBody>
      </p:sp>
      <p:sp>
        <p:nvSpPr>
          <p:cNvPr id="3" name="Content Placeholder 2">
            <a:extLst>
              <a:ext uri="{FF2B5EF4-FFF2-40B4-BE49-F238E27FC236}">
                <a16:creationId xmlns:a16="http://schemas.microsoft.com/office/drawing/2014/main" id="{566A66D6-1E79-8347-9C41-17C0E3E106DE}"/>
              </a:ext>
            </a:extLst>
          </p:cNvPr>
          <p:cNvSpPr>
            <a:spLocks noGrp="1"/>
          </p:cNvSpPr>
          <p:nvPr>
            <p:ph idx="1"/>
          </p:nvPr>
        </p:nvSpPr>
        <p:spPr/>
        <p:txBody>
          <a:bodyPr/>
          <a:lstStyle/>
          <a:p>
            <a:endParaRPr lang="en-CN"/>
          </a:p>
        </p:txBody>
      </p:sp>
      <p:pic>
        <p:nvPicPr>
          <p:cNvPr id="6146" name="Picture 2" descr="Image">
            <a:extLst>
              <a:ext uri="{FF2B5EF4-FFF2-40B4-BE49-F238E27FC236}">
                <a16:creationId xmlns:a16="http://schemas.microsoft.com/office/drawing/2014/main" id="{1CBE5F37-E340-1041-99DF-361EC7D5171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 y="1675405"/>
            <a:ext cx="7778750" cy="35071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FF712F1-E053-9443-9D8A-5E2002703076}"/>
              </a:ext>
            </a:extLst>
          </p:cNvPr>
          <p:cNvSpPr txBox="1"/>
          <p:nvPr/>
        </p:nvSpPr>
        <p:spPr>
          <a:xfrm>
            <a:off x="6461583" y="6242050"/>
            <a:ext cx="2053767" cy="369332"/>
          </a:xfrm>
          <a:prstGeom prst="rect">
            <a:avLst/>
          </a:prstGeom>
          <a:noFill/>
        </p:spPr>
        <p:txBody>
          <a:bodyPr wrap="none" rtlCol="0">
            <a:spAutoFit/>
          </a:bodyPr>
          <a:lstStyle/>
          <a:p>
            <a:r>
              <a:rPr lang="en-US" altLang="zh-CN" b="1" i="1" dirty="0"/>
              <a:t>Science</a:t>
            </a:r>
            <a:r>
              <a:rPr lang="en-US" altLang="zh-CN" dirty="0"/>
              <a:t>,</a:t>
            </a:r>
            <a:r>
              <a:rPr lang="zh-CN" altLang="en-US" dirty="0"/>
              <a:t> </a:t>
            </a:r>
            <a:r>
              <a:rPr lang="en-US" altLang="zh-CN" dirty="0"/>
              <a:t>2022.02.18</a:t>
            </a:r>
            <a:endParaRPr lang="en-CN" dirty="0"/>
          </a:p>
        </p:txBody>
      </p:sp>
    </p:spTree>
    <p:extLst>
      <p:ext uri="{BB962C8B-B14F-4D97-AF65-F5344CB8AC3E}">
        <p14:creationId xmlns:p14="http://schemas.microsoft.com/office/powerpoint/2010/main" val="28208290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1083" y="365126"/>
            <a:ext cx="3908637" cy="1325563"/>
          </a:xfrm>
        </p:spPr>
        <p:txBody>
          <a:bodyPr>
            <a:noAutofit/>
          </a:bodyPr>
          <a:lstStyle/>
          <a:p>
            <a:pPr algn="ctr"/>
            <a:r>
              <a:rPr lang="en-US" sz="3200" dirty="0"/>
              <a:t>Osmotic </a:t>
            </a:r>
            <a:r>
              <a:rPr lang="en-US" altLang="en-US" sz="3200" dirty="0"/>
              <a:t>concentration &amp;</a:t>
            </a:r>
            <a:r>
              <a:rPr lang="en-US" sz="3200" dirty="0"/>
              <a:t> </a:t>
            </a:r>
            <a:br>
              <a:rPr lang="en-US" sz="3200" dirty="0"/>
            </a:br>
            <a:r>
              <a:rPr lang="en-US" sz="3200" dirty="0"/>
              <a:t>Osmotic</a:t>
            </a:r>
            <a:r>
              <a:rPr lang="en-US" altLang="en-US" sz="3200" dirty="0"/>
              <a:t> </a:t>
            </a:r>
            <a:r>
              <a:rPr lang="en-US" sz="3200" dirty="0"/>
              <a:t>pressure</a:t>
            </a:r>
          </a:p>
        </p:txBody>
      </p:sp>
      <p:sp>
        <p:nvSpPr>
          <p:cNvPr id="9" name="Content Placeholder 2">
            <a:extLst>
              <a:ext uri="{FF2B5EF4-FFF2-40B4-BE49-F238E27FC236}">
                <a16:creationId xmlns:a16="http://schemas.microsoft.com/office/drawing/2014/main" id="{D343A038-A853-BE4C-BC71-C58AD0F9C0E9}"/>
              </a:ext>
            </a:extLst>
          </p:cNvPr>
          <p:cNvSpPr>
            <a:spLocks noGrp="1"/>
          </p:cNvSpPr>
          <p:nvPr>
            <p:ph sz="half" idx="1"/>
          </p:nvPr>
        </p:nvSpPr>
        <p:spPr>
          <a:xfrm>
            <a:off x="628650" y="4379823"/>
            <a:ext cx="7886700" cy="2477933"/>
          </a:xfrm>
        </p:spPr>
        <p:txBody>
          <a:bodyPr>
            <a:normAutofit lnSpcReduction="10000"/>
          </a:bodyPr>
          <a:lstStyle/>
          <a:p>
            <a:pPr>
              <a:lnSpc>
                <a:spcPct val="100000"/>
              </a:lnSpc>
            </a:pPr>
            <a:r>
              <a:rPr lang="en-US" altLang="en-US" sz="2000" dirty="0"/>
              <a:t>Water moves from areas of high water concentration (low solute concentration) to areas of low water concentration (high solute concentration).</a:t>
            </a:r>
          </a:p>
          <a:p>
            <a:pPr>
              <a:lnSpc>
                <a:spcPct val="100000"/>
              </a:lnSpc>
            </a:pPr>
            <a:r>
              <a:rPr lang="en-US" altLang="en-US" sz="2000" dirty="0"/>
              <a:t>Osmotic concentration, formerly known as osmolarity, is the measure of solute concentration, defined as the number of osmoles (</a:t>
            </a:r>
            <a:r>
              <a:rPr lang="en-US" altLang="en-US" sz="2000" dirty="0" err="1"/>
              <a:t>Osm</a:t>
            </a:r>
            <a:r>
              <a:rPr lang="en-US" altLang="en-US" sz="2000" dirty="0"/>
              <a:t>) of </a:t>
            </a:r>
            <a:r>
              <a:rPr lang="en-US" altLang="en-US" sz="2000" dirty="0" err="1"/>
              <a:t>soluteper</a:t>
            </a:r>
            <a:r>
              <a:rPr lang="en-US" altLang="en-US" sz="2000" dirty="0"/>
              <a:t> </a:t>
            </a:r>
            <a:r>
              <a:rPr lang="en-US" altLang="en-US" sz="2000" dirty="0" err="1"/>
              <a:t>litre</a:t>
            </a:r>
            <a:r>
              <a:rPr lang="en-US" altLang="en-US" sz="2000" dirty="0"/>
              <a:t> (L) of solution.</a:t>
            </a:r>
          </a:p>
          <a:p>
            <a:pPr>
              <a:lnSpc>
                <a:spcPct val="100000"/>
              </a:lnSpc>
            </a:pPr>
            <a:r>
              <a:rPr lang="en-US" altLang="en-US" sz="2000" dirty="0"/>
              <a:t>Osmotic pressure (</a:t>
            </a:r>
            <a:r>
              <a:rPr lang="el-GR" altLang="en-US" sz="2000" i="1" dirty="0"/>
              <a:t>π</a:t>
            </a:r>
            <a:r>
              <a:rPr lang="en-US" altLang="en-US" sz="2000" dirty="0"/>
              <a:t>) is the force necessary to resist the movement.</a:t>
            </a:r>
          </a:p>
          <a:p>
            <a:pPr>
              <a:lnSpc>
                <a:spcPct val="100000"/>
              </a:lnSpc>
              <a:buFontTx/>
              <a:buNone/>
            </a:pPr>
            <a:endParaRPr lang="en-US" altLang="en-US" sz="2000" dirty="0"/>
          </a:p>
        </p:txBody>
      </p:sp>
      <p:pic>
        <p:nvPicPr>
          <p:cNvPr id="10" name="Picture 4" descr="Three illustrations of test tubes partially immersed in beakers of water, depicing osmosis and the measurement of osmotic pressure.&#10;(a) The bottom of the test tube is immersed in pure water in the beaker. A semipermeable membrane is at the base of the tube, which is filled to the same level as the water in the beaker with a nonpermeant solute dissolved in water. (b) The diluted solution in the tube now extends above the level of the water in the beaker, to a distance of h. (c) A piston has forced the solution in the tube down to the level of the water in the beaker, with a force (roman numeral 2) that resists osmosis.">
            <a:extLst>
              <a:ext uri="{FF2B5EF4-FFF2-40B4-BE49-F238E27FC236}">
                <a16:creationId xmlns:a16="http://schemas.microsoft.com/office/drawing/2014/main" id="{BCEA9EC1-0D9F-A748-895D-D187B465F621}"/>
              </a:ext>
            </a:extLst>
          </p:cNvPr>
          <p:cNvPicPr>
            <a:picLocks noChangeAspect="1"/>
          </p:cNvPicPr>
          <p:nvPr/>
        </p:nvPicPr>
        <p:blipFill rotWithShape="1">
          <a:blip r:embed="rId3">
            <a:extLst>
              <a:ext uri="{28A0092B-C50C-407E-A947-70E740481C1C}">
                <a14:useLocalDpi xmlns:a14="http://schemas.microsoft.com/office/drawing/2010/main" val="0"/>
              </a:ext>
            </a:extLst>
          </a:blip>
          <a:srcRect b="7623"/>
          <a:stretch/>
        </p:blipFill>
        <p:spPr bwMode="auto">
          <a:xfrm>
            <a:off x="3882153" y="877711"/>
            <a:ext cx="4633197" cy="350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3094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0050" name="Picture 2" descr="figure_03_05_05"/>
          <p:cNvPicPr>
            <a:picLocks noChangeAspect="1" noChangeArrowheads="1"/>
          </p:cNvPicPr>
          <p:nvPr/>
        </p:nvPicPr>
        <p:blipFill rotWithShape="1">
          <a:blip r:embed="rId3">
            <a:extLst>
              <a:ext uri="{28A0092B-C50C-407E-A947-70E740481C1C}">
                <a14:useLocalDpi xmlns:a14="http://schemas.microsoft.com/office/drawing/2010/main" val="0"/>
              </a:ext>
            </a:extLst>
          </a:blip>
          <a:srcRect b="8403"/>
          <a:stretch/>
        </p:blipFill>
        <p:spPr bwMode="auto">
          <a:xfrm>
            <a:off x="1052430" y="1027907"/>
            <a:ext cx="7039139" cy="54246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212420009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026" name="Picture 2" descr="figure_03_05_04"/>
          <p:cNvPicPr>
            <a:picLocks noChangeAspect="1" noChangeArrowheads="1"/>
          </p:cNvPicPr>
          <p:nvPr/>
        </p:nvPicPr>
        <p:blipFill rotWithShape="1">
          <a:blip r:embed="rId3">
            <a:extLst>
              <a:ext uri="{28A0092B-C50C-407E-A947-70E740481C1C}">
                <a14:useLocalDpi xmlns:a14="http://schemas.microsoft.com/office/drawing/2010/main" val="0"/>
              </a:ext>
            </a:extLst>
          </a:blip>
          <a:srcRect b="8141"/>
          <a:stretch/>
        </p:blipFill>
        <p:spPr bwMode="auto">
          <a:xfrm>
            <a:off x="1007853" y="618226"/>
            <a:ext cx="7169150" cy="60241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71485259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8242" name="Picture 2" descr="figure_02_20"/>
          <p:cNvPicPr>
            <a:picLocks noChangeAspect="1" noChangeArrowheads="1"/>
          </p:cNvPicPr>
          <p:nvPr/>
        </p:nvPicPr>
        <p:blipFill rotWithShape="1">
          <a:blip r:embed="rId3">
            <a:extLst>
              <a:ext uri="{28A0092B-C50C-407E-A947-70E740481C1C}">
                <a14:useLocalDpi xmlns:a14="http://schemas.microsoft.com/office/drawing/2010/main" val="0"/>
              </a:ext>
            </a:extLst>
          </a:blip>
          <a:srcRect b="22457"/>
          <a:stretch/>
        </p:blipFill>
        <p:spPr bwMode="auto">
          <a:xfrm>
            <a:off x="773157" y="867991"/>
            <a:ext cx="7597686" cy="411548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3" name="Rectangle 8"/>
          <p:cNvSpPr>
            <a:spLocks noChangeArrowheads="1"/>
          </p:cNvSpPr>
          <p:nvPr/>
        </p:nvSpPr>
        <p:spPr bwMode="auto">
          <a:xfrm>
            <a:off x="3307381" y="3014832"/>
            <a:ext cx="1531188" cy="52322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r>
              <a:rPr lang="en-US" altLang="zh-CN" sz="2800" dirty="0" err="1">
                <a:solidFill>
                  <a:prstClr val="black"/>
                </a:solidFill>
              </a:rPr>
              <a:t>p</a:t>
            </a:r>
            <a:r>
              <a:rPr lang="en-US" altLang="zh-CN" sz="2800" i="1" dirty="0" err="1">
                <a:solidFill>
                  <a:prstClr val="black"/>
                </a:solidFill>
              </a:rPr>
              <a:t>K</a:t>
            </a:r>
            <a:r>
              <a:rPr lang="en-US" altLang="zh-CN" sz="2800" dirty="0" err="1">
                <a:solidFill>
                  <a:prstClr val="black"/>
                </a:solidFill>
              </a:rPr>
              <a:t>a</a:t>
            </a:r>
            <a:r>
              <a:rPr lang="en-US" altLang="zh-CN" sz="2800" dirty="0">
                <a:solidFill>
                  <a:prstClr val="black"/>
                </a:solidFill>
              </a:rPr>
              <a:t> = 6.0</a:t>
            </a:r>
            <a:endParaRPr lang="zh-CN" altLang="en-US" sz="2800" dirty="0">
              <a:solidFill>
                <a:prstClr val="black"/>
              </a:solidFill>
            </a:endParaRPr>
          </a:p>
        </p:txBody>
      </p:sp>
      <p:sp>
        <p:nvSpPr>
          <p:cNvPr id="2" name="Title 1">
            <a:extLst>
              <a:ext uri="{FF2B5EF4-FFF2-40B4-BE49-F238E27FC236}">
                <a16:creationId xmlns:a16="http://schemas.microsoft.com/office/drawing/2014/main" id="{747526A3-C803-0542-801E-C28CBD3C8709}"/>
              </a:ext>
            </a:extLst>
          </p:cNvPr>
          <p:cNvSpPr>
            <a:spLocks noGrp="1"/>
          </p:cNvSpPr>
          <p:nvPr>
            <p:ph type="title"/>
          </p:nvPr>
        </p:nvSpPr>
        <p:spPr/>
        <p:txBody>
          <a:bodyPr/>
          <a:lstStyle/>
          <a:p>
            <a:endParaRPr lang="en-US"/>
          </a:p>
        </p:txBody>
      </p:sp>
      <p:sp>
        <p:nvSpPr>
          <p:cNvPr id="6" name="Rectangle 5">
            <a:extLst>
              <a:ext uri="{FF2B5EF4-FFF2-40B4-BE49-F238E27FC236}">
                <a16:creationId xmlns:a16="http://schemas.microsoft.com/office/drawing/2014/main" id="{30D04BB3-E1BB-F04A-9E50-505DB83C0B95}"/>
              </a:ext>
            </a:extLst>
          </p:cNvPr>
          <p:cNvSpPr/>
          <p:nvPr/>
        </p:nvSpPr>
        <p:spPr>
          <a:xfrm>
            <a:off x="1889711" y="5417501"/>
            <a:ext cx="5364577" cy="448584"/>
          </a:xfrm>
          <a:prstGeom prst="rect">
            <a:avLst/>
          </a:prstGeom>
        </p:spPr>
        <p:txBody>
          <a:bodyPr wrap="square">
            <a:spAutoFit/>
          </a:bodyPr>
          <a:lstStyle/>
          <a:p>
            <a:pPr>
              <a:lnSpc>
                <a:spcPct val="125000"/>
              </a:lnSpc>
              <a:defRPr/>
            </a:pPr>
            <a:r>
              <a:rPr lang="en-US" sz="2000" i="1" dirty="0">
                <a:ea typeface="ＭＳ Ｐゴシック" charset="-128"/>
              </a:rPr>
              <a:t>How much histidine is positively charged at pH 7?</a:t>
            </a:r>
          </a:p>
        </p:txBody>
      </p:sp>
    </p:spTree>
    <p:extLst>
      <p:ext uri="{BB962C8B-B14F-4D97-AF65-F5344CB8AC3E}">
        <p14:creationId xmlns:p14="http://schemas.microsoft.com/office/powerpoint/2010/main" val="1548021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18391" r="69462"/>
          <a:stretch/>
        </p:blipFill>
        <p:spPr bwMode="auto">
          <a:xfrm>
            <a:off x="491408" y="268012"/>
            <a:ext cx="2790497" cy="55967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71" name="矩形 4"/>
          <p:cNvSpPr>
            <a:spLocks noChangeArrowheads="1"/>
          </p:cNvSpPr>
          <p:nvPr/>
        </p:nvSpPr>
        <p:spPr bwMode="auto">
          <a:xfrm>
            <a:off x="1462958" y="2029372"/>
            <a:ext cx="1095375" cy="3816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eaLnBrk="1" fontAlgn="base" hangingPunct="1">
              <a:spcBef>
                <a:spcPct val="0"/>
              </a:spcBef>
              <a:spcAft>
                <a:spcPct val="0"/>
              </a:spcAft>
              <a:buFont typeface="Arial" charset="0"/>
              <a:buNone/>
            </a:pPr>
            <a:r>
              <a:rPr lang="zh-CN" altLang="en-US" sz="1100" b="1" dirty="0">
                <a:solidFill>
                  <a:srgbClr val="3333FF"/>
                </a:solidFill>
              </a:rPr>
              <a:t>甘氨酸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丙氨酸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脯氨酸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缬氨酸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亮氨酸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    异亮氨酸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     甲硫氨酸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        </a:t>
            </a: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         苯丙氨酸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酪氨酸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      色氨酸</a:t>
            </a:r>
          </a:p>
        </p:txBody>
      </p:sp>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r="68136"/>
          <a:stretch/>
        </p:blipFill>
        <p:spPr bwMode="auto">
          <a:xfrm>
            <a:off x="3281905" y="1255220"/>
            <a:ext cx="2890838" cy="5445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矩形 5"/>
          <p:cNvSpPr>
            <a:spLocks noChangeArrowheads="1"/>
          </p:cNvSpPr>
          <p:nvPr/>
        </p:nvSpPr>
        <p:spPr bwMode="auto">
          <a:xfrm>
            <a:off x="4469354" y="1687020"/>
            <a:ext cx="742950" cy="4635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eaLnBrk="1" fontAlgn="base" hangingPunct="1">
              <a:spcBef>
                <a:spcPct val="0"/>
              </a:spcBef>
              <a:spcAft>
                <a:spcPct val="0"/>
              </a:spcAft>
              <a:buFont typeface="Arial" charset="0"/>
              <a:buNone/>
            </a:pPr>
            <a:endParaRPr lang="en-US" altLang="zh-CN" sz="1100" b="1" dirty="0">
              <a:solidFill>
                <a:srgbClr val="FF0000"/>
              </a:solidFill>
            </a:endParaRPr>
          </a:p>
          <a:p>
            <a:pPr eaLnBrk="1" fontAlgn="base" hangingPunct="1">
              <a:spcBef>
                <a:spcPct val="0"/>
              </a:spcBef>
              <a:spcAft>
                <a:spcPct val="0"/>
              </a:spcAft>
              <a:buFont typeface="Arial" charset="0"/>
              <a:buNone/>
            </a:pPr>
            <a:r>
              <a:rPr lang="zh-CN" altLang="en-US" sz="1100" b="1" dirty="0">
                <a:solidFill>
                  <a:srgbClr val="3333FF"/>
                </a:solidFill>
              </a:rPr>
              <a:t>丝氨酸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苏氨酸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半胱氨酸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天冬酰胺</a:t>
            </a:r>
            <a:endParaRPr lang="en-US" altLang="zh-CN" sz="1100" b="1" dirty="0">
              <a:solidFill>
                <a:srgbClr val="3333FF"/>
              </a:solidFill>
            </a:endParaRPr>
          </a:p>
          <a:p>
            <a:pPr eaLnBrk="1" fontAlgn="base" hangingPunct="1">
              <a:spcBef>
                <a:spcPct val="0"/>
              </a:spcBef>
              <a:spcAft>
                <a:spcPct val="0"/>
              </a:spcAft>
              <a:buFont typeface="Arial" charset="0"/>
              <a:buNone/>
            </a:pPr>
            <a:endParaRPr lang="zh-CN" altLang="en-US"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谷氨酰胺</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赖氨酸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组氨酸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精氨酸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天冬氨酸</a:t>
            </a:r>
            <a:endParaRPr lang="en-US" altLang="zh-CN" sz="1100" b="1" dirty="0">
              <a:solidFill>
                <a:srgbClr val="3333FF"/>
              </a:solidFill>
            </a:endParaRPr>
          </a:p>
          <a:p>
            <a:pPr eaLnBrk="1" fontAlgn="base" hangingPunct="1">
              <a:spcBef>
                <a:spcPct val="0"/>
              </a:spcBef>
              <a:spcAft>
                <a:spcPct val="0"/>
              </a:spcAft>
              <a:buFont typeface="Arial" charset="0"/>
              <a:buNone/>
            </a:pPr>
            <a:endParaRPr lang="en-US" altLang="zh-CN" sz="1100" b="1" dirty="0">
              <a:solidFill>
                <a:srgbClr val="3333FF"/>
              </a:solidFill>
            </a:endParaRPr>
          </a:p>
          <a:p>
            <a:pPr eaLnBrk="1" fontAlgn="base" hangingPunct="1">
              <a:spcBef>
                <a:spcPct val="0"/>
              </a:spcBef>
              <a:spcAft>
                <a:spcPct val="0"/>
              </a:spcAft>
              <a:buFont typeface="Arial" charset="0"/>
              <a:buNone/>
            </a:pPr>
            <a:r>
              <a:rPr lang="zh-CN" altLang="en-US" sz="1100" b="1" dirty="0">
                <a:solidFill>
                  <a:srgbClr val="3333FF"/>
                </a:solidFill>
              </a:rPr>
              <a:t>谷氨酸</a:t>
            </a:r>
          </a:p>
        </p:txBody>
      </p:sp>
      <p:pic>
        <p:nvPicPr>
          <p:cNvPr id="8" name="Picture 7" descr="A painting of Margaret Oakley Dayhoff"/>
          <p:cNvPicPr>
            <a:picLocks noChangeAspect="1"/>
          </p:cNvPicPr>
          <p:nvPr/>
        </p:nvPicPr>
        <p:blipFill rotWithShape="1">
          <a:blip r:embed="rId5"/>
          <a:srcRect b="7956"/>
          <a:stretch/>
        </p:blipFill>
        <p:spPr>
          <a:xfrm>
            <a:off x="6527603" y="3801356"/>
            <a:ext cx="2435637" cy="2898989"/>
          </a:xfrm>
          <a:prstGeom prst="rect">
            <a:avLst/>
          </a:prstGeom>
        </p:spPr>
      </p:pic>
    </p:spTree>
    <p:extLst>
      <p:ext uri="{BB962C8B-B14F-4D97-AF65-F5344CB8AC3E}">
        <p14:creationId xmlns:p14="http://schemas.microsoft.com/office/powerpoint/2010/main" val="168300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figure 3-8a"/>
          <p:cNvPicPr>
            <a:picLocks noChangeAspect="1" noChangeArrowheads="1"/>
          </p:cNvPicPr>
          <p:nvPr/>
        </p:nvPicPr>
        <p:blipFill rotWithShape="1">
          <a:blip r:embed="rId2">
            <a:extLst>
              <a:ext uri="{28A0092B-C50C-407E-A947-70E740481C1C}">
                <a14:useLocalDpi xmlns:a14="http://schemas.microsoft.com/office/drawing/2010/main" val="0"/>
              </a:ext>
            </a:extLst>
          </a:blip>
          <a:srcRect l="63546" t="68964" r="10617" b="11141"/>
          <a:stretch/>
        </p:blipFill>
        <p:spPr bwMode="auto">
          <a:xfrm>
            <a:off x="2335041" y="2831040"/>
            <a:ext cx="4473917" cy="201528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normAutofit/>
          </a:bodyPr>
          <a:lstStyle/>
          <a:p>
            <a:r>
              <a:rPr lang="en-US" sz="3600" dirty="0"/>
              <a:t>Selenocysteine (Sec, U, Se-</a:t>
            </a:r>
            <a:r>
              <a:rPr lang="en-US" sz="3600" dirty="0" err="1"/>
              <a:t>Cys</a:t>
            </a:r>
            <a:r>
              <a:rPr lang="en-US" sz="3600" dirty="0"/>
              <a:t>): the 21st amino acid</a:t>
            </a:r>
          </a:p>
        </p:txBody>
      </p:sp>
    </p:spTree>
    <p:extLst>
      <p:ext uri="{BB962C8B-B14F-4D97-AF65-F5344CB8AC3E}">
        <p14:creationId xmlns:p14="http://schemas.microsoft.com/office/powerpoint/2010/main" val="17857351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sz="3200" dirty="0">
                <a:solidFill>
                  <a:schemeClr val="tx1"/>
                </a:solidFill>
                <a:latin typeface="Calibri Light" charset="0"/>
                <a:ea typeface="Calibri Light" charset="0"/>
                <a:cs typeface="Calibri Light" charset="0"/>
              </a:rPr>
              <a:t>Post-translational modifications are common and important</a:t>
            </a:r>
          </a:p>
        </p:txBody>
      </p:sp>
      <p:pic>
        <p:nvPicPr>
          <p:cNvPr id="6" name="Picture 4" descr="B: Reversible amino acid modifications involved in regulation of protein activity: Phosphoserine, phosphothreonine, phosphotyrosine, omega-N-methylarginine, 6-N-acetyllysine, glutamate gamma-methyl ester, and adenylyltyrosine.">
            <a:extLst>
              <a:ext uri="{FF2B5EF4-FFF2-40B4-BE49-F238E27FC236}">
                <a16:creationId xmlns:a16="http://schemas.microsoft.com/office/drawing/2014/main" id="{657FE521-B44E-9B4A-9371-CE646C95A313}"/>
              </a:ext>
            </a:extLst>
          </p:cNvPr>
          <p:cNvPicPr>
            <a:picLocks noChangeAspect="1"/>
          </p:cNvPicPr>
          <p:nvPr/>
        </p:nvPicPr>
        <p:blipFill rotWithShape="1">
          <a:blip r:embed="rId2">
            <a:extLst>
              <a:ext uri="{28A0092B-C50C-407E-A947-70E740481C1C}">
                <a14:useLocalDpi xmlns:a14="http://schemas.microsoft.com/office/drawing/2010/main" val="0"/>
              </a:ext>
            </a:extLst>
          </a:blip>
          <a:srcRect b="9132"/>
          <a:stretch/>
        </p:blipFill>
        <p:spPr bwMode="auto">
          <a:xfrm>
            <a:off x="304800" y="1690689"/>
            <a:ext cx="8534400" cy="4852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52946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normAutofit fontScale="90000"/>
          </a:bodyPr>
          <a:lstStyle/>
          <a:p>
            <a:r>
              <a:rPr lang="en-US" altLang="zh-CN" sz="3200" dirty="0">
                <a:solidFill>
                  <a:schemeClr val="tx1"/>
                </a:solidFill>
                <a:latin typeface="Calibri Light" charset="0"/>
                <a:ea typeface="Calibri Light" charset="0"/>
                <a:cs typeface="Calibri Light" charset="0"/>
              </a:rPr>
              <a:t>Many other amino acids are not constituents of proteins but intermediates in metabolic pathways</a:t>
            </a:r>
            <a:r>
              <a:rPr lang="en-US" altLang="zh-CN" sz="4000" dirty="0">
                <a:solidFill>
                  <a:schemeClr val="tx1"/>
                </a:solidFill>
                <a:latin typeface="Calibri Light" charset="0"/>
                <a:ea typeface="Calibri Light" charset="0"/>
                <a:cs typeface="Calibri Light" charset="0"/>
              </a:rPr>
              <a:t> </a:t>
            </a:r>
          </a:p>
        </p:txBody>
      </p:sp>
      <p:pic>
        <p:nvPicPr>
          <p:cNvPr id="14339" name="Picture 4" descr="figure_03_08c"/>
          <p:cNvPicPr>
            <a:picLocks noChangeAspect="1" noChangeArrowheads="1"/>
          </p:cNvPicPr>
          <p:nvPr/>
        </p:nvPicPr>
        <p:blipFill rotWithShape="1">
          <a:blip r:embed="rId2">
            <a:extLst>
              <a:ext uri="{28A0092B-C50C-407E-A947-70E740481C1C}">
                <a14:useLocalDpi xmlns:a14="http://schemas.microsoft.com/office/drawing/2010/main" val="0"/>
              </a:ext>
            </a:extLst>
          </a:blip>
          <a:srcRect b="10190"/>
          <a:stretch/>
        </p:blipFill>
        <p:spPr bwMode="auto">
          <a:xfrm>
            <a:off x="1427133" y="2496853"/>
            <a:ext cx="5872236" cy="307581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373586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99B78-24AC-6445-B135-4AB1B6823283}"/>
              </a:ext>
            </a:extLst>
          </p:cNvPr>
          <p:cNvSpPr>
            <a:spLocks noGrp="1"/>
          </p:cNvSpPr>
          <p:nvPr>
            <p:ph type="title"/>
          </p:nvPr>
        </p:nvSpPr>
        <p:spPr/>
        <p:txBody>
          <a:bodyPr>
            <a:normAutofit/>
          </a:bodyPr>
          <a:lstStyle/>
          <a:p>
            <a:r>
              <a:rPr lang="en-US" sz="3600" dirty="0"/>
              <a:t>Ionization of Amino Acids</a:t>
            </a:r>
          </a:p>
        </p:txBody>
      </p:sp>
      <p:sp>
        <p:nvSpPr>
          <p:cNvPr id="3" name="Rectangle 9">
            <a:extLst>
              <a:ext uri="{FF2B5EF4-FFF2-40B4-BE49-F238E27FC236}">
                <a16:creationId xmlns:a16="http://schemas.microsoft.com/office/drawing/2014/main" id="{8ACC3DF3-1348-2B47-9059-7DF94E2510B6}"/>
              </a:ext>
            </a:extLst>
          </p:cNvPr>
          <p:cNvSpPr txBox="1">
            <a:spLocks noChangeArrowheads="1"/>
          </p:cNvSpPr>
          <p:nvPr/>
        </p:nvSpPr>
        <p:spPr>
          <a:xfrm>
            <a:off x="628650" y="1690689"/>
            <a:ext cx="7886700" cy="5105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50000"/>
              </a:spcBef>
              <a:defRPr/>
            </a:pPr>
            <a:r>
              <a:rPr lang="en-US" altLang="en-US" sz="2000" dirty="0"/>
              <a:t>Amino acids contain at least two ionizable protons, each with its own </a:t>
            </a:r>
            <a:r>
              <a:rPr lang="en-US" altLang="en-US" sz="2000" dirty="0" err="1"/>
              <a:t>p</a:t>
            </a:r>
            <a:r>
              <a:rPr lang="en-US" altLang="en-US" sz="2000" i="1" dirty="0" err="1"/>
              <a:t>K</a:t>
            </a:r>
            <a:r>
              <a:rPr lang="en-US" altLang="en-US" sz="2000" baseline="-25000" dirty="0" err="1"/>
              <a:t>a</a:t>
            </a:r>
            <a:r>
              <a:rPr lang="en-US" altLang="en-US" sz="2000" dirty="0"/>
              <a:t>. </a:t>
            </a:r>
          </a:p>
          <a:p>
            <a:pPr>
              <a:spcBef>
                <a:spcPct val="50000"/>
              </a:spcBef>
              <a:defRPr/>
            </a:pPr>
            <a:r>
              <a:rPr lang="en-US" altLang="en-US" sz="2000" dirty="0"/>
              <a:t>The carboxylic acid has an acidic </a:t>
            </a:r>
            <a:r>
              <a:rPr lang="en-US" altLang="en-US" sz="2000" dirty="0" err="1"/>
              <a:t>p</a:t>
            </a:r>
            <a:r>
              <a:rPr lang="en-US" altLang="en-US" sz="2000" i="1" dirty="0" err="1"/>
              <a:t>K</a:t>
            </a:r>
            <a:r>
              <a:rPr lang="en-US" altLang="en-US" sz="2000" baseline="-25000" dirty="0" err="1"/>
              <a:t>a</a:t>
            </a:r>
            <a:r>
              <a:rPr lang="en-US" altLang="en-US" sz="2000" dirty="0"/>
              <a:t> and will be protonated at an acidic (low) pH:</a:t>
            </a:r>
          </a:p>
          <a:p>
            <a:pPr marL="0" indent="0" algn="ctr">
              <a:spcBef>
                <a:spcPct val="50000"/>
              </a:spcBef>
              <a:buFontTx/>
              <a:buNone/>
              <a:defRPr/>
            </a:pPr>
            <a:r>
              <a:rPr lang="en-US" altLang="en-US" sz="2000" dirty="0"/>
              <a:t>−COOH ↔ COO</a:t>
            </a:r>
            <a:r>
              <a:rPr lang="en-US" altLang="en-US" sz="2000" baseline="30000" dirty="0"/>
              <a:t>− </a:t>
            </a:r>
            <a:r>
              <a:rPr lang="en-US" altLang="en-US" sz="2000" dirty="0"/>
              <a:t>+ H</a:t>
            </a:r>
            <a:r>
              <a:rPr lang="en-US" altLang="en-US" sz="2000" baseline="30000" dirty="0"/>
              <a:t>+</a:t>
            </a:r>
          </a:p>
          <a:p>
            <a:pPr>
              <a:spcBef>
                <a:spcPct val="50000"/>
              </a:spcBef>
              <a:defRPr/>
            </a:pPr>
            <a:r>
              <a:rPr lang="en-US" altLang="en-US" sz="2000" dirty="0"/>
              <a:t>The amino group has a basic </a:t>
            </a:r>
            <a:r>
              <a:rPr lang="en-US" altLang="en-US" sz="2000" dirty="0" err="1"/>
              <a:t>p</a:t>
            </a:r>
            <a:r>
              <a:rPr lang="en-US" altLang="en-US" sz="2000" i="1" dirty="0" err="1"/>
              <a:t>K</a:t>
            </a:r>
            <a:r>
              <a:rPr lang="en-US" altLang="en-US" sz="2000" baseline="-25000" dirty="0" err="1"/>
              <a:t>a</a:t>
            </a:r>
            <a:r>
              <a:rPr lang="en-US" altLang="en-US" sz="2000" dirty="0"/>
              <a:t> and will be protonated until basic pH (high) is achieved:</a:t>
            </a:r>
          </a:p>
          <a:p>
            <a:pPr marL="0" indent="0" algn="ctr">
              <a:spcBef>
                <a:spcPct val="50000"/>
              </a:spcBef>
              <a:buFontTx/>
              <a:buNone/>
              <a:defRPr/>
            </a:pPr>
            <a:r>
              <a:rPr lang="en-US" altLang="en-US" sz="2000" dirty="0"/>
              <a:t>−NH</a:t>
            </a:r>
            <a:r>
              <a:rPr lang="en-US" altLang="en-US" sz="2000" baseline="-25000" dirty="0"/>
              <a:t>3</a:t>
            </a:r>
            <a:r>
              <a:rPr lang="en-US" altLang="en-US" sz="2000" baseline="30000" dirty="0"/>
              <a:t>+</a:t>
            </a:r>
            <a:r>
              <a:rPr lang="en-US" altLang="en-US" sz="2000" dirty="0"/>
              <a:t> ↔ NH</a:t>
            </a:r>
            <a:r>
              <a:rPr lang="en-US" altLang="en-US" sz="2000" baseline="-25000" dirty="0"/>
              <a:t>2 </a:t>
            </a:r>
            <a:r>
              <a:rPr lang="en-US" altLang="en-US" sz="2000" dirty="0"/>
              <a:t>+ H</a:t>
            </a:r>
            <a:r>
              <a:rPr lang="en-US" altLang="en-US" sz="2000" baseline="30000" dirty="0"/>
              <a:t>+</a:t>
            </a:r>
          </a:p>
        </p:txBody>
      </p:sp>
      <p:pic>
        <p:nvPicPr>
          <p:cNvPr id="4" name="Picture 13" descr="figure_03_02">
            <a:extLst>
              <a:ext uri="{FF2B5EF4-FFF2-40B4-BE49-F238E27FC236}">
                <a16:creationId xmlns:a16="http://schemas.microsoft.com/office/drawing/2014/main" id="{3ABF707E-80DF-424A-B41F-82E9272BC5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111"/>
          <a:stretch/>
        </p:blipFill>
        <p:spPr bwMode="auto">
          <a:xfrm>
            <a:off x="628650" y="4637153"/>
            <a:ext cx="1982788" cy="21589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867217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32293"/>
            <a:ext cx="8229600" cy="1143000"/>
          </a:xfrm>
        </p:spPr>
        <p:txBody>
          <a:bodyPr>
            <a:normAutofit/>
          </a:bodyPr>
          <a:lstStyle/>
          <a:p>
            <a:r>
              <a:rPr lang="en-US" sz="3600" dirty="0">
                <a:latin typeface="Calibri Light" charset="0"/>
                <a:ea typeface="Calibri Light" charset="0"/>
                <a:cs typeface="Calibri Light" charset="0"/>
              </a:rPr>
              <a:t>Ionization of Amino Acids</a:t>
            </a:r>
          </a:p>
        </p:txBody>
      </p:sp>
      <p:pic>
        <p:nvPicPr>
          <p:cNvPr id="6" name="Picture 2" descr="unnumbered_03_p81"/>
          <p:cNvPicPr>
            <a:picLocks noChangeAspect="1" noChangeArrowheads="1"/>
          </p:cNvPicPr>
          <p:nvPr/>
        </p:nvPicPr>
        <p:blipFill rotWithShape="1">
          <a:blip r:embed="rId3">
            <a:extLst>
              <a:ext uri="{28A0092B-C50C-407E-A947-70E740481C1C}">
                <a14:useLocalDpi xmlns:a14="http://schemas.microsoft.com/office/drawing/2010/main" val="0"/>
              </a:ext>
            </a:extLst>
          </a:blip>
          <a:srcRect b="20371"/>
          <a:stretch/>
        </p:blipFill>
        <p:spPr bwMode="auto">
          <a:xfrm>
            <a:off x="247015" y="3771901"/>
            <a:ext cx="8531225" cy="20061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9" name="Rectangle 9">
            <a:extLst>
              <a:ext uri="{FF2B5EF4-FFF2-40B4-BE49-F238E27FC236}">
                <a16:creationId xmlns:a16="http://schemas.microsoft.com/office/drawing/2014/main" id="{F939E11C-583D-2140-992D-9804F72B7B92}"/>
              </a:ext>
            </a:extLst>
          </p:cNvPr>
          <p:cNvSpPr txBox="1">
            <a:spLocks noChangeArrowheads="1"/>
          </p:cNvSpPr>
          <p:nvPr/>
        </p:nvSpPr>
        <p:spPr>
          <a:xfrm>
            <a:off x="457200" y="1767087"/>
            <a:ext cx="8229600" cy="1693903"/>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Calibri" pitchFamily="34" charset="0"/>
                <a:ea typeface="MS PGothic" pitchFamily="34" charset="-128"/>
                <a:cs typeface="Calibri" pitchFamily="34" charset="0"/>
              </a:defRPr>
            </a:lvl1pPr>
            <a:lvl2pPr marL="742950" indent="-285750" algn="l" rtl="0" eaLnBrk="0" fontAlgn="base" hangingPunct="0">
              <a:spcBef>
                <a:spcPct val="20000"/>
              </a:spcBef>
              <a:spcAft>
                <a:spcPct val="0"/>
              </a:spcAft>
              <a:buChar char="–"/>
              <a:defRPr sz="28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har char="•"/>
              <a:defRPr sz="24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har char="–"/>
              <a:defRPr sz="2000">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har char="»"/>
              <a:defRPr sz="2000">
                <a:solidFill>
                  <a:schemeClr val="tx1"/>
                </a:solidFill>
                <a:latin typeface="Calibri" pitchFamily="34" charset="0"/>
                <a:ea typeface="MS PGothic" pitchFamily="34" charset="-128"/>
                <a:cs typeface="Calibri" pitchFamily="34" charset="0"/>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a:lstStyle>
          <a:p>
            <a:pPr>
              <a:lnSpc>
                <a:spcPct val="90000"/>
              </a:lnSpc>
              <a:spcBef>
                <a:spcPct val="50000"/>
              </a:spcBef>
              <a:defRPr/>
            </a:pPr>
            <a:r>
              <a:rPr lang="en-US" altLang="en-US" sz="2000" kern="0" dirty="0"/>
              <a:t>At low pH, the amino acid exists in a positively charged form (</a:t>
            </a:r>
            <a:r>
              <a:rPr lang="en-US" altLang="en-US" sz="2000" kern="0" dirty="0" err="1"/>
              <a:t>cation</a:t>
            </a:r>
            <a:r>
              <a:rPr lang="en-US" altLang="en-US" sz="2000" kern="0" dirty="0"/>
              <a:t>).</a:t>
            </a:r>
          </a:p>
          <a:p>
            <a:pPr>
              <a:lnSpc>
                <a:spcPct val="90000"/>
              </a:lnSpc>
              <a:spcBef>
                <a:spcPct val="50000"/>
              </a:spcBef>
              <a:defRPr/>
            </a:pPr>
            <a:r>
              <a:rPr lang="en-US" altLang="en-US" sz="2000" kern="0" dirty="0"/>
              <a:t>At high pH, the </a:t>
            </a:r>
            <a:r>
              <a:rPr lang="en-US" altLang="en-US" sz="2000" kern="0" dirty="0" err="1"/>
              <a:t>amion</a:t>
            </a:r>
            <a:r>
              <a:rPr lang="en-US" altLang="en-US" sz="2000" kern="0" dirty="0"/>
              <a:t> acid exists in a negatively charged form (anion).</a:t>
            </a:r>
          </a:p>
          <a:p>
            <a:pPr>
              <a:lnSpc>
                <a:spcPct val="90000"/>
              </a:lnSpc>
              <a:spcBef>
                <a:spcPct val="50000"/>
              </a:spcBef>
              <a:defRPr/>
            </a:pPr>
            <a:r>
              <a:rPr lang="en-US" altLang="en-US" sz="2000" dirty="0"/>
              <a:t>Between the </a:t>
            </a:r>
            <a:r>
              <a:rPr lang="en-US" altLang="en-US" sz="2000" dirty="0" err="1"/>
              <a:t>p</a:t>
            </a:r>
            <a:r>
              <a:rPr lang="en-US" altLang="en-US" sz="2000" i="1" dirty="0" err="1"/>
              <a:t>K</a:t>
            </a:r>
            <a:r>
              <a:rPr lang="en-US" altLang="en-US" sz="2000" baseline="-25000" dirty="0" err="1"/>
              <a:t>a</a:t>
            </a:r>
            <a:r>
              <a:rPr lang="en-US" altLang="en-US" sz="2000" dirty="0"/>
              <a:t> for each group, the amino acid exists in a </a:t>
            </a:r>
            <a:r>
              <a:rPr lang="en-US" altLang="en-US" sz="2000" dirty="0">
                <a:solidFill>
                  <a:srgbClr val="1116F0"/>
                </a:solidFill>
              </a:rPr>
              <a:t>zwitterion </a:t>
            </a:r>
            <a:r>
              <a:rPr lang="en-US" altLang="en-US" sz="2000" dirty="0"/>
              <a:t>form, in which a single molecule has both a positive and negative charge.</a:t>
            </a:r>
          </a:p>
          <a:p>
            <a:pPr marL="0" indent="0">
              <a:lnSpc>
                <a:spcPct val="90000"/>
              </a:lnSpc>
              <a:spcBef>
                <a:spcPct val="50000"/>
              </a:spcBef>
              <a:buFontTx/>
              <a:buNone/>
              <a:defRPr/>
            </a:pPr>
            <a:endParaRPr lang="en-US" altLang="en-US" sz="2000" kern="0" dirty="0">
              <a:solidFill>
                <a:srgbClr val="FF0000"/>
              </a:solidFill>
            </a:endParaRPr>
          </a:p>
        </p:txBody>
      </p:sp>
    </p:spTree>
    <p:extLst>
      <p:ext uri="{BB962C8B-B14F-4D97-AF65-F5344CB8AC3E}">
        <p14:creationId xmlns:p14="http://schemas.microsoft.com/office/powerpoint/2010/main" val="199745437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p:nvPr>
        </p:nvSpPr>
        <p:spPr>
          <a:xfrm>
            <a:off x="628650" y="82440"/>
            <a:ext cx="4363974" cy="2277490"/>
          </a:xfrm>
        </p:spPr>
        <p:txBody>
          <a:bodyPr>
            <a:normAutofit/>
          </a:bodyPr>
          <a:lstStyle/>
          <a:p>
            <a:pPr algn="l">
              <a:lnSpc>
                <a:spcPct val="100000"/>
              </a:lnSpc>
            </a:pPr>
            <a:r>
              <a:rPr lang="en-US" altLang="zh-CN" sz="3600" dirty="0">
                <a:solidFill>
                  <a:schemeClr val="tx1"/>
                </a:solidFill>
                <a:latin typeface="Calibri Light" charset="0"/>
                <a:ea typeface="Calibri Light" charset="0"/>
                <a:cs typeface="Calibri Light" charset="0"/>
              </a:rPr>
              <a:t>Amino Acids can act as buffers</a:t>
            </a:r>
            <a:endParaRPr lang="zh-CN" altLang="en-US" sz="3600" dirty="0">
              <a:solidFill>
                <a:schemeClr val="tx1"/>
              </a:solidFill>
              <a:latin typeface="Calibri Light" charset="0"/>
              <a:ea typeface="Calibri Light" charset="0"/>
              <a:cs typeface="Calibri Light" charset="0"/>
            </a:endParaRPr>
          </a:p>
        </p:txBody>
      </p:sp>
      <p:sp>
        <p:nvSpPr>
          <p:cNvPr id="23559" name="Rectangle 16"/>
          <p:cNvSpPr>
            <a:spLocks noChangeArrowheads="1"/>
          </p:cNvSpPr>
          <p:nvPr/>
        </p:nvSpPr>
        <p:spPr bwMode="auto">
          <a:xfrm>
            <a:off x="5076825" y="5949950"/>
            <a:ext cx="2087563" cy="358775"/>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eaLnBrk="1" fontAlgn="base" hangingPunct="1">
              <a:spcBef>
                <a:spcPct val="0"/>
              </a:spcBef>
              <a:spcAft>
                <a:spcPct val="0"/>
              </a:spcAft>
              <a:buFont typeface="Arial" charset="0"/>
              <a:buNone/>
            </a:pPr>
            <a:endParaRPr lang="zh-CN" altLang="en-US">
              <a:solidFill>
                <a:srgbClr val="000000"/>
              </a:solidFill>
            </a:endParaRPr>
          </a:p>
        </p:txBody>
      </p:sp>
      <p:pic>
        <p:nvPicPr>
          <p:cNvPr id="5" name="Picture 2" descr="figure_03_10"/>
          <p:cNvPicPr>
            <a:picLocks noChangeAspect="1" noChangeArrowheads="1"/>
          </p:cNvPicPr>
          <p:nvPr/>
        </p:nvPicPr>
        <p:blipFill rotWithShape="1">
          <a:blip r:embed="rId2">
            <a:extLst>
              <a:ext uri="{28A0092B-C50C-407E-A947-70E740481C1C}">
                <a14:useLocalDpi xmlns:a14="http://schemas.microsoft.com/office/drawing/2010/main" val="0"/>
              </a:ext>
            </a:extLst>
          </a:blip>
          <a:srcRect b="7169"/>
          <a:stretch/>
        </p:blipFill>
        <p:spPr bwMode="auto">
          <a:xfrm>
            <a:off x="4838561" y="1414463"/>
            <a:ext cx="4184668" cy="5443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8" name="TextBox 1">
            <a:extLst>
              <a:ext uri="{FF2B5EF4-FFF2-40B4-BE49-F238E27FC236}">
                <a16:creationId xmlns:a16="http://schemas.microsoft.com/office/drawing/2014/main" id="{F28F9C41-6F57-9D4F-B74A-B7EAA14A9300}"/>
              </a:ext>
            </a:extLst>
          </p:cNvPr>
          <p:cNvSpPr txBox="1">
            <a:spLocks noChangeArrowheads="1"/>
          </p:cNvSpPr>
          <p:nvPr/>
        </p:nvSpPr>
        <p:spPr bwMode="auto">
          <a:xfrm>
            <a:off x="5068888" y="1027907"/>
            <a:ext cx="4191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r>
              <a:rPr lang="en-US" altLang="en-US" dirty="0">
                <a:latin typeface="Calibri" panose="020F0502020204030204" pitchFamily="34" charset="0"/>
              </a:rPr>
              <a:t>Cation </a:t>
            </a:r>
            <a:r>
              <a:rPr lang="en-US" altLang="en-US" dirty="0">
                <a:latin typeface="Calibri" panose="020F0502020204030204" pitchFamily="34" charset="0"/>
                <a:sym typeface="Wingdings" pitchFamily="2" charset="2"/>
              </a:rPr>
              <a:t>  Zwitterion    Anion</a:t>
            </a:r>
            <a:endParaRPr lang="en-US" altLang="en-US" dirty="0">
              <a:latin typeface="Calibri" panose="020F0502020204030204" pitchFamily="34" charset="0"/>
            </a:endParaRPr>
          </a:p>
        </p:txBody>
      </p:sp>
      <p:sp>
        <p:nvSpPr>
          <p:cNvPr id="9" name="Text Box 9">
            <a:extLst>
              <a:ext uri="{FF2B5EF4-FFF2-40B4-BE49-F238E27FC236}">
                <a16:creationId xmlns:a16="http://schemas.microsoft.com/office/drawing/2014/main" id="{06D703DD-262C-BF41-B753-B0F82956D8CB}"/>
              </a:ext>
            </a:extLst>
          </p:cNvPr>
          <p:cNvSpPr txBox="1">
            <a:spLocks noChangeArrowheads="1"/>
          </p:cNvSpPr>
          <p:nvPr/>
        </p:nvSpPr>
        <p:spPr bwMode="auto">
          <a:xfrm>
            <a:off x="628650" y="2241551"/>
            <a:ext cx="4209911"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MS PGothic" charset="0"/>
                <a:cs typeface="MS PGothic" charset="0"/>
              </a:defRPr>
            </a:lvl1pPr>
            <a:lvl2pPr marL="742950" indent="-285750">
              <a:defRPr sz="2400">
                <a:solidFill>
                  <a:schemeClr val="tx1"/>
                </a:solidFill>
                <a:latin typeface="Times" charset="0"/>
                <a:ea typeface="MS PGothic" charset="0"/>
                <a:cs typeface="MS PGothic" charset="0"/>
              </a:defRPr>
            </a:lvl2pPr>
            <a:lvl3pPr marL="1143000" indent="-228600">
              <a:defRPr sz="2400">
                <a:solidFill>
                  <a:schemeClr val="tx1"/>
                </a:solidFill>
                <a:latin typeface="Times" charset="0"/>
                <a:ea typeface="MS PGothic" charset="0"/>
                <a:cs typeface="MS PGothic" charset="0"/>
              </a:defRPr>
            </a:lvl3pPr>
            <a:lvl4pPr marL="1600200" indent="-228600">
              <a:defRPr sz="2400">
                <a:solidFill>
                  <a:schemeClr val="tx1"/>
                </a:solidFill>
                <a:latin typeface="Times" charset="0"/>
                <a:ea typeface="MS PGothic" charset="0"/>
                <a:cs typeface="MS PGothic" charset="0"/>
              </a:defRPr>
            </a:lvl4pPr>
            <a:lvl5pPr marL="2057400" indent="-228600">
              <a:defRPr sz="2400">
                <a:solidFill>
                  <a:schemeClr val="tx1"/>
                </a:solidFill>
                <a:latin typeface="Times" charset="0"/>
                <a:ea typeface="MS PGothic" charset="0"/>
                <a:cs typeface="MS PGothic" charset="0"/>
              </a:defRPr>
            </a:lvl5pPr>
            <a:lvl6pPr marL="2514600" indent="-228600" eaLnBrk="0" fontAlgn="base" hangingPunct="0">
              <a:spcBef>
                <a:spcPct val="0"/>
              </a:spcBef>
              <a:spcAft>
                <a:spcPct val="0"/>
              </a:spcAft>
              <a:defRPr sz="2400">
                <a:solidFill>
                  <a:schemeClr val="tx1"/>
                </a:solidFill>
                <a:latin typeface="Times" charset="0"/>
                <a:ea typeface="MS PGothic" charset="0"/>
                <a:cs typeface="MS PGothic" charset="0"/>
              </a:defRPr>
            </a:lvl6pPr>
            <a:lvl7pPr marL="2971800" indent="-228600" eaLnBrk="0" fontAlgn="base" hangingPunct="0">
              <a:spcBef>
                <a:spcPct val="0"/>
              </a:spcBef>
              <a:spcAft>
                <a:spcPct val="0"/>
              </a:spcAft>
              <a:defRPr sz="2400">
                <a:solidFill>
                  <a:schemeClr val="tx1"/>
                </a:solidFill>
                <a:latin typeface="Times" charset="0"/>
                <a:ea typeface="MS PGothic" charset="0"/>
                <a:cs typeface="MS PGothic" charset="0"/>
              </a:defRPr>
            </a:lvl7pPr>
            <a:lvl8pPr marL="3429000" indent="-228600" eaLnBrk="0" fontAlgn="base" hangingPunct="0">
              <a:spcBef>
                <a:spcPct val="0"/>
              </a:spcBef>
              <a:spcAft>
                <a:spcPct val="0"/>
              </a:spcAft>
              <a:defRPr sz="2400">
                <a:solidFill>
                  <a:schemeClr val="tx1"/>
                </a:solidFill>
                <a:latin typeface="Times" charset="0"/>
                <a:ea typeface="MS PGothic" charset="0"/>
                <a:cs typeface="MS PGothic" charset="0"/>
              </a:defRPr>
            </a:lvl8pPr>
            <a:lvl9pPr marL="3886200" indent="-228600" eaLnBrk="0" fontAlgn="base" hangingPunct="0">
              <a:spcBef>
                <a:spcPct val="0"/>
              </a:spcBef>
              <a:spcAft>
                <a:spcPct val="0"/>
              </a:spcAft>
              <a:defRPr sz="2400">
                <a:solidFill>
                  <a:schemeClr val="tx1"/>
                </a:solidFill>
                <a:latin typeface="Times" charset="0"/>
                <a:ea typeface="MS PGothic" charset="0"/>
                <a:cs typeface="MS PGothic" charset="0"/>
              </a:defRPr>
            </a:lvl9pPr>
          </a:lstStyle>
          <a:p>
            <a:pPr>
              <a:spcBef>
                <a:spcPct val="50000"/>
              </a:spcBef>
              <a:defRPr/>
            </a:pPr>
            <a:r>
              <a:rPr lang="en-US" sz="2000" dirty="0">
                <a:latin typeface="Calibri" charset="0"/>
                <a:cs typeface="Calibri" charset="0"/>
              </a:rPr>
              <a:t>Amino acids with uncharged side chains, such as glycine, have two </a:t>
            </a:r>
            <a:r>
              <a:rPr lang="en-US" sz="2000" dirty="0" err="1">
                <a:latin typeface="Calibri" charset="0"/>
                <a:cs typeface="Calibri" charset="0"/>
              </a:rPr>
              <a:t>p</a:t>
            </a:r>
            <a:r>
              <a:rPr lang="en-US" sz="2000" i="1" dirty="0" err="1">
                <a:latin typeface="Calibri" charset="0"/>
                <a:cs typeface="Calibri" charset="0"/>
              </a:rPr>
              <a:t>K</a:t>
            </a:r>
            <a:r>
              <a:rPr lang="en-US" sz="2000" baseline="-25000" dirty="0" err="1">
                <a:latin typeface="Calibri" charset="0"/>
                <a:cs typeface="Calibri" charset="0"/>
              </a:rPr>
              <a:t>a</a:t>
            </a:r>
            <a:r>
              <a:rPr lang="en-US" sz="2000" dirty="0">
                <a:latin typeface="Calibri" charset="0"/>
                <a:cs typeface="Calibri" charset="0"/>
              </a:rPr>
              <a:t> values:</a:t>
            </a:r>
          </a:p>
          <a:p>
            <a:pPr marL="800100" indent="-342900">
              <a:spcBef>
                <a:spcPct val="50000"/>
              </a:spcBef>
              <a:buFont typeface="Arial" panose="020B0604020202020204" pitchFamily="34" charset="0"/>
              <a:buChar char="•"/>
              <a:defRPr/>
            </a:pPr>
            <a:r>
              <a:rPr lang="en-US" sz="2000" dirty="0">
                <a:latin typeface="Calibri" charset="0"/>
                <a:cs typeface="Calibri" charset="0"/>
              </a:rPr>
              <a:t>The </a:t>
            </a:r>
            <a:r>
              <a:rPr lang="en-US" sz="2000" dirty="0" err="1">
                <a:latin typeface="Calibri" charset="0"/>
                <a:cs typeface="Calibri" charset="0"/>
              </a:rPr>
              <a:t>p</a:t>
            </a:r>
            <a:r>
              <a:rPr lang="en-US" sz="2000" i="1" dirty="0" err="1">
                <a:latin typeface="Calibri" charset="0"/>
                <a:cs typeface="Calibri" charset="0"/>
              </a:rPr>
              <a:t>K</a:t>
            </a:r>
            <a:r>
              <a:rPr lang="en-US" sz="2000" baseline="-25000" dirty="0" err="1">
                <a:latin typeface="Calibri" charset="0"/>
                <a:cs typeface="Calibri" charset="0"/>
              </a:rPr>
              <a:t>a</a:t>
            </a:r>
            <a:r>
              <a:rPr lang="en-US" sz="2000" dirty="0">
                <a:latin typeface="Calibri" charset="0"/>
                <a:cs typeface="Calibri" charset="0"/>
              </a:rPr>
              <a:t> of the </a:t>
            </a:r>
            <a:r>
              <a:rPr lang="en-US" sz="2000" i="1" dirty="0">
                <a:latin typeface="Calibri" charset="0"/>
                <a:cs typeface="Calibri" charset="0"/>
                <a:sym typeface="Symbol" charset="0"/>
              </a:rPr>
              <a:t></a:t>
            </a:r>
            <a:r>
              <a:rPr lang="en-US" sz="2000" dirty="0">
                <a:latin typeface="Calibri" charset="0"/>
                <a:cs typeface="Calibri" charset="0"/>
                <a:sym typeface="Symbol" charset="0"/>
              </a:rPr>
              <a:t>-</a:t>
            </a:r>
            <a:r>
              <a:rPr lang="en-US" sz="2000" dirty="0">
                <a:latin typeface="Calibri" charset="0"/>
                <a:cs typeface="Calibri" charset="0"/>
              </a:rPr>
              <a:t>carboxyl group is 2.34.</a:t>
            </a:r>
          </a:p>
          <a:p>
            <a:pPr marL="800100" indent="-342900">
              <a:spcBef>
                <a:spcPct val="50000"/>
              </a:spcBef>
              <a:buFont typeface="Arial" panose="020B0604020202020204" pitchFamily="34" charset="0"/>
              <a:buChar char="•"/>
              <a:defRPr/>
            </a:pPr>
            <a:r>
              <a:rPr lang="en-US" sz="2000" dirty="0">
                <a:latin typeface="Calibri" charset="0"/>
                <a:cs typeface="Calibri" charset="0"/>
              </a:rPr>
              <a:t>The </a:t>
            </a:r>
            <a:r>
              <a:rPr lang="en-US" sz="2000" dirty="0" err="1">
                <a:latin typeface="Calibri" charset="0"/>
                <a:cs typeface="Calibri" charset="0"/>
              </a:rPr>
              <a:t>p</a:t>
            </a:r>
            <a:r>
              <a:rPr lang="en-US" sz="2000" i="1" dirty="0" err="1">
                <a:latin typeface="Calibri" charset="0"/>
                <a:cs typeface="Calibri" charset="0"/>
              </a:rPr>
              <a:t>K</a:t>
            </a:r>
            <a:r>
              <a:rPr lang="en-US" sz="2000" baseline="-25000" dirty="0" err="1">
                <a:latin typeface="Calibri" charset="0"/>
                <a:cs typeface="Calibri" charset="0"/>
              </a:rPr>
              <a:t>a</a:t>
            </a:r>
            <a:r>
              <a:rPr lang="en-US" sz="2000" dirty="0">
                <a:latin typeface="Calibri" charset="0"/>
                <a:cs typeface="Calibri" charset="0"/>
              </a:rPr>
              <a:t> of the </a:t>
            </a:r>
            <a:r>
              <a:rPr lang="en-US" sz="2000" i="1" dirty="0">
                <a:latin typeface="Calibri" charset="0"/>
                <a:cs typeface="Calibri" charset="0"/>
                <a:sym typeface="Symbol" charset="0"/>
              </a:rPr>
              <a:t></a:t>
            </a:r>
            <a:r>
              <a:rPr lang="en-US" sz="2000" dirty="0">
                <a:latin typeface="Calibri" charset="0"/>
                <a:cs typeface="Calibri" charset="0"/>
                <a:sym typeface="Symbol" charset="0"/>
              </a:rPr>
              <a:t>-</a:t>
            </a:r>
            <a:r>
              <a:rPr lang="en-US" sz="2000" dirty="0">
                <a:latin typeface="Calibri" charset="0"/>
                <a:cs typeface="Calibri" charset="0"/>
              </a:rPr>
              <a:t>amino group is 9.6.</a:t>
            </a:r>
          </a:p>
          <a:p>
            <a:pPr>
              <a:spcBef>
                <a:spcPct val="50000"/>
              </a:spcBef>
              <a:defRPr/>
            </a:pPr>
            <a:endParaRPr lang="en-US" sz="2000" dirty="0">
              <a:latin typeface="Calibri" charset="0"/>
              <a:cs typeface="Calibri" charset="0"/>
            </a:endParaRPr>
          </a:p>
          <a:p>
            <a:pPr>
              <a:spcBef>
                <a:spcPct val="50000"/>
              </a:spcBef>
              <a:defRPr/>
            </a:pPr>
            <a:r>
              <a:rPr lang="en-US" sz="2000" dirty="0">
                <a:latin typeface="Calibri" charset="0"/>
                <a:cs typeface="Calibri" charset="0"/>
              </a:rPr>
              <a:t>As buffers prevent change in pH close to the </a:t>
            </a:r>
            <a:r>
              <a:rPr lang="en-US" sz="2000" dirty="0" err="1">
                <a:latin typeface="Calibri" charset="0"/>
                <a:cs typeface="Calibri" charset="0"/>
              </a:rPr>
              <a:t>p</a:t>
            </a:r>
            <a:r>
              <a:rPr lang="en-US" sz="2000" i="1" dirty="0" err="1">
                <a:latin typeface="Calibri" charset="0"/>
                <a:cs typeface="Calibri" charset="0"/>
              </a:rPr>
              <a:t>K</a:t>
            </a:r>
            <a:r>
              <a:rPr lang="en-US" sz="2000" baseline="-25000" dirty="0" err="1">
                <a:latin typeface="Calibri" charset="0"/>
                <a:cs typeface="Calibri" charset="0"/>
              </a:rPr>
              <a:t>a</a:t>
            </a:r>
            <a:r>
              <a:rPr lang="en-US" sz="2000" dirty="0">
                <a:latin typeface="Calibri" charset="0"/>
                <a:cs typeface="Calibri" charset="0"/>
              </a:rPr>
              <a:t>, glycine can act as a buffer in two pH ranges.</a:t>
            </a:r>
          </a:p>
          <a:p>
            <a:pPr>
              <a:spcBef>
                <a:spcPct val="50000"/>
              </a:spcBef>
              <a:defRPr/>
            </a:pPr>
            <a:endParaRPr lang="en-US" sz="2000" dirty="0">
              <a:latin typeface="Arial" charset="0"/>
              <a:cs typeface="Calibri" charset="0"/>
            </a:endParaRPr>
          </a:p>
        </p:txBody>
      </p:sp>
    </p:spTree>
    <p:extLst>
      <p:ext uri="{BB962C8B-B14F-4D97-AF65-F5344CB8AC3E}">
        <p14:creationId xmlns:p14="http://schemas.microsoft.com/office/powerpoint/2010/main" val="1751327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sz="3600" dirty="0"/>
              <a:t>Osmolarity is a colligative property</a:t>
            </a:r>
            <a:endParaRPr lang="en-US" dirty="0"/>
          </a:p>
        </p:txBody>
      </p:sp>
      <p:sp>
        <p:nvSpPr>
          <p:cNvPr id="3" name="Content Placeholder 2"/>
          <p:cNvSpPr>
            <a:spLocks noGrp="1"/>
          </p:cNvSpPr>
          <p:nvPr>
            <p:ph idx="1"/>
          </p:nvPr>
        </p:nvSpPr>
        <p:spPr/>
        <p:txBody>
          <a:bodyPr>
            <a:normAutofit/>
          </a:bodyPr>
          <a:lstStyle/>
          <a:p>
            <a:pPr marL="0" indent="0">
              <a:lnSpc>
                <a:spcPct val="100000"/>
              </a:lnSpc>
              <a:buNone/>
            </a:pPr>
            <a:r>
              <a:rPr lang="en-US" altLang="zh-CN" sz="2400" dirty="0"/>
              <a:t>Depending on the </a:t>
            </a:r>
            <a:r>
              <a:rPr lang="en-US" altLang="zh-CN" sz="2400" b="1" u="sng" dirty="0"/>
              <a:t>number</a:t>
            </a:r>
            <a:r>
              <a:rPr lang="en-US" altLang="zh-CN" sz="2400" dirty="0"/>
              <a:t> of solute particles, not its chemical property or mass! </a:t>
            </a:r>
          </a:p>
          <a:p>
            <a:pPr lvl="1">
              <a:lnSpc>
                <a:spcPct val="100000"/>
              </a:lnSpc>
            </a:pPr>
            <a:r>
              <a:rPr lang="en-US" altLang="en-US" sz="2000" dirty="0"/>
              <a:t>Osmotic pressure is influenced by the concentration of each solute in solution. </a:t>
            </a:r>
          </a:p>
          <a:p>
            <a:pPr lvl="1">
              <a:lnSpc>
                <a:spcPct val="100000"/>
              </a:lnSpc>
            </a:pPr>
            <a:r>
              <a:rPr lang="en-US" altLang="en-US" sz="2000" dirty="0"/>
              <a:t>Dissociated components of a solute individually influence the osmotic pressure.</a:t>
            </a:r>
          </a:p>
          <a:p>
            <a:pPr lvl="1">
              <a:lnSpc>
                <a:spcPct val="100000"/>
              </a:lnSpc>
            </a:pPr>
            <a:r>
              <a:rPr lang="en-US" altLang="zh-CN" sz="2000" dirty="0"/>
              <a:t>A </a:t>
            </a:r>
            <a:r>
              <a:rPr lang="en-US" altLang="zh-CN" sz="2000" i="1" dirty="0"/>
              <a:t>gram</a:t>
            </a:r>
            <a:r>
              <a:rPr lang="en-US" altLang="zh-CN" sz="2000" dirty="0"/>
              <a:t> of polysaccharide composed of 1000 glucose units has the same effect on osmolarity as a </a:t>
            </a:r>
            <a:r>
              <a:rPr lang="en-US" altLang="zh-CN" sz="2000" i="1" dirty="0"/>
              <a:t>milligram</a:t>
            </a:r>
            <a:r>
              <a:rPr lang="en-US" altLang="zh-CN" sz="2000" dirty="0"/>
              <a:t> of glucose.</a:t>
            </a:r>
          </a:p>
        </p:txBody>
      </p:sp>
      <p:pic>
        <p:nvPicPr>
          <p:cNvPr id="4" name="Content Placeholder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122" y="4742733"/>
            <a:ext cx="4399755" cy="2115267"/>
          </a:xfrm>
          <a:prstGeom prst="rect">
            <a:avLst/>
          </a:prstGeom>
        </p:spPr>
      </p:pic>
    </p:spTree>
    <p:extLst>
      <p:ext uri="{BB962C8B-B14F-4D97-AF65-F5344CB8AC3E}">
        <p14:creationId xmlns:p14="http://schemas.microsoft.com/office/powerpoint/2010/main" val="20839532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Rectangle 2"/>
          <p:cNvSpPr>
            <a:spLocks noGrp="1" noChangeArrowheads="1"/>
          </p:cNvSpPr>
          <p:nvPr>
            <p:ph type="title" idx="4294967295"/>
          </p:nvPr>
        </p:nvSpPr>
        <p:spPr>
          <a:xfrm>
            <a:off x="219293" y="235188"/>
            <a:ext cx="8642350" cy="1136651"/>
          </a:xfrm>
        </p:spPr>
        <p:txBody>
          <a:bodyPr/>
          <a:lstStyle/>
          <a:p>
            <a:pPr algn="l"/>
            <a:r>
              <a:rPr lang="zh-CN" altLang="en-US" sz="3200" dirty="0">
                <a:solidFill>
                  <a:schemeClr val="tx1"/>
                </a:solidFill>
                <a:latin typeface="Calibri Light" charset="0"/>
                <a:ea typeface="Calibri Light" charset="0"/>
                <a:cs typeface="Calibri Light" charset="0"/>
              </a:rPr>
              <a:t>Each amino acid has a characteristic isoelectric point (pI) value</a:t>
            </a:r>
          </a:p>
        </p:txBody>
      </p:sp>
      <p:sp>
        <p:nvSpPr>
          <p:cNvPr id="23556" name="Rectangle 3"/>
          <p:cNvSpPr>
            <a:spLocks noGrp="1" noChangeArrowheads="1"/>
          </p:cNvSpPr>
          <p:nvPr>
            <p:ph type="body" idx="4294967295"/>
          </p:nvPr>
        </p:nvSpPr>
        <p:spPr>
          <a:xfrm>
            <a:off x="219293" y="1741727"/>
            <a:ext cx="4678144" cy="4609622"/>
          </a:xfrm>
        </p:spPr>
        <p:txBody>
          <a:bodyPr anchor="ctr">
            <a:normAutofit lnSpcReduction="10000"/>
          </a:bodyPr>
          <a:lstStyle/>
          <a:p>
            <a:pPr>
              <a:lnSpc>
                <a:spcPct val="100000"/>
              </a:lnSpc>
            </a:pPr>
            <a:r>
              <a:rPr lang="zh-CN" altLang="en-US" sz="2000" dirty="0">
                <a:latin typeface="Calibri" charset="0"/>
                <a:ea typeface="Calibri" charset="0"/>
                <a:cs typeface="Calibri" charset="0"/>
              </a:rPr>
              <a:t>pI </a:t>
            </a:r>
            <a:r>
              <a:rPr lang="en-US" altLang="zh-CN" sz="2000" dirty="0">
                <a:latin typeface="Calibri" charset="0"/>
                <a:ea typeface="Calibri" charset="0"/>
                <a:cs typeface="Calibri" charset="0"/>
              </a:rPr>
              <a:t>(isoelectric pH, </a:t>
            </a:r>
            <a:r>
              <a:rPr lang="zh-CN" altLang="en-US" sz="2000" dirty="0">
                <a:latin typeface="Calibri" charset="0"/>
                <a:ea typeface="Calibri" charset="0"/>
                <a:cs typeface="Calibri" charset="0"/>
              </a:rPr>
              <a:t>等电点</a:t>
            </a:r>
            <a:r>
              <a:rPr lang="en-US" altLang="zh-CN" sz="2000" dirty="0">
                <a:latin typeface="Calibri" charset="0"/>
                <a:ea typeface="Calibri" charset="0"/>
                <a:cs typeface="Calibri" charset="0"/>
              </a:rPr>
              <a:t>): </a:t>
            </a:r>
            <a:r>
              <a:rPr lang="zh-CN" altLang="en-US" sz="2000" dirty="0">
                <a:latin typeface="Calibri" charset="0"/>
                <a:ea typeface="Calibri" charset="0"/>
                <a:cs typeface="Calibri" charset="0"/>
              </a:rPr>
              <a:t>the pH at which a molecule carries </a:t>
            </a:r>
            <a:r>
              <a:rPr lang="zh-CN" altLang="en-US" sz="2000" dirty="0">
                <a:solidFill>
                  <a:srgbClr val="FF0000"/>
                </a:solidFill>
                <a:latin typeface="Calibri" charset="0"/>
                <a:ea typeface="Calibri" charset="0"/>
                <a:cs typeface="Calibri" charset="0"/>
              </a:rPr>
              <a:t>no net electric charge </a:t>
            </a:r>
            <a:r>
              <a:rPr lang="zh-CN" altLang="en-US" sz="2000" dirty="0">
                <a:latin typeface="Calibri" charset="0"/>
                <a:ea typeface="Calibri" charset="0"/>
                <a:cs typeface="Calibri" charset="0"/>
              </a:rPr>
              <a:t>(thus would not migrate in an electric field).</a:t>
            </a:r>
            <a:endParaRPr lang="en-US" altLang="zh-CN" sz="2000" dirty="0">
              <a:latin typeface="Calibri" charset="0"/>
              <a:ea typeface="Calibri" charset="0"/>
              <a:cs typeface="Calibri" charset="0"/>
            </a:endParaRPr>
          </a:p>
          <a:p>
            <a:pPr>
              <a:lnSpc>
                <a:spcPct val="100000"/>
              </a:lnSpc>
            </a:pPr>
            <a:endParaRPr lang="en-US" altLang="zh-CN" sz="2000" dirty="0">
              <a:latin typeface="Calibri" charset="0"/>
              <a:ea typeface="Calibri" charset="0"/>
              <a:cs typeface="Calibri" charset="0"/>
            </a:endParaRPr>
          </a:p>
          <a:p>
            <a:pPr>
              <a:lnSpc>
                <a:spcPct val="100000"/>
              </a:lnSpc>
            </a:pPr>
            <a:r>
              <a:rPr lang="zh-CN" altLang="en-US" sz="2000" dirty="0">
                <a:latin typeface="Calibri" charset="0"/>
                <a:ea typeface="Calibri" charset="0"/>
                <a:cs typeface="Calibri" charset="0"/>
              </a:rPr>
              <a:t>For non-charged amino acids:</a:t>
            </a:r>
            <a:r>
              <a:rPr lang="zh-CN" altLang="en-US" sz="2000" dirty="0">
                <a:solidFill>
                  <a:srgbClr val="3333FF"/>
                </a:solidFill>
                <a:latin typeface="Calibri" charset="0"/>
                <a:ea typeface="Calibri" charset="0"/>
                <a:cs typeface="Calibri" charset="0"/>
              </a:rPr>
              <a:t> pI = ½ (pK</a:t>
            </a:r>
            <a:r>
              <a:rPr lang="zh-CN" altLang="en-US" sz="2000" baseline="-25000" dirty="0">
                <a:solidFill>
                  <a:srgbClr val="3333FF"/>
                </a:solidFill>
                <a:latin typeface="Calibri" charset="0"/>
                <a:ea typeface="Calibri" charset="0"/>
                <a:cs typeface="Calibri" charset="0"/>
              </a:rPr>
              <a:t>1 </a:t>
            </a:r>
            <a:r>
              <a:rPr lang="zh-CN" altLang="en-US" sz="2000" dirty="0">
                <a:solidFill>
                  <a:srgbClr val="3333FF"/>
                </a:solidFill>
                <a:latin typeface="Calibri" charset="0"/>
                <a:ea typeface="Calibri" charset="0"/>
                <a:cs typeface="Calibri" charset="0"/>
              </a:rPr>
              <a:t>+ pK</a:t>
            </a:r>
            <a:r>
              <a:rPr lang="zh-CN" altLang="en-US" sz="2000" baseline="-25000" dirty="0">
                <a:solidFill>
                  <a:srgbClr val="3333FF"/>
                </a:solidFill>
                <a:latin typeface="Calibri" charset="0"/>
                <a:ea typeface="Calibri" charset="0"/>
                <a:cs typeface="Calibri" charset="0"/>
              </a:rPr>
              <a:t>2</a:t>
            </a:r>
            <a:r>
              <a:rPr lang="zh-CN" altLang="en-US" sz="2000" dirty="0">
                <a:solidFill>
                  <a:srgbClr val="3333FF"/>
                </a:solidFill>
                <a:latin typeface="Calibri" charset="0"/>
                <a:ea typeface="Calibri" charset="0"/>
                <a:cs typeface="Calibri" charset="0"/>
              </a:rPr>
              <a:t>)</a:t>
            </a:r>
            <a:r>
              <a:rPr lang="zh-CN" altLang="en-US" sz="2000" dirty="0">
                <a:latin typeface="Calibri" charset="0"/>
                <a:ea typeface="Calibri" charset="0"/>
                <a:cs typeface="Calibri" charset="0"/>
              </a:rPr>
              <a:t> </a:t>
            </a:r>
            <a:endParaRPr lang="en-US" altLang="zh-CN" sz="2000" dirty="0">
              <a:latin typeface="Calibri" charset="0"/>
              <a:ea typeface="Calibri" charset="0"/>
              <a:cs typeface="Calibri" charset="0"/>
            </a:endParaRPr>
          </a:p>
          <a:p>
            <a:pPr>
              <a:lnSpc>
                <a:spcPct val="100000"/>
              </a:lnSpc>
            </a:pPr>
            <a:endParaRPr lang="zh-CN" altLang="en-US" sz="2000" dirty="0">
              <a:latin typeface="Calibri" charset="0"/>
              <a:ea typeface="Calibri" charset="0"/>
              <a:cs typeface="Calibri" charset="0"/>
            </a:endParaRPr>
          </a:p>
          <a:p>
            <a:pPr>
              <a:lnSpc>
                <a:spcPct val="100000"/>
              </a:lnSpc>
            </a:pPr>
            <a:r>
              <a:rPr lang="en-US" altLang="zh-CN" sz="2000" dirty="0">
                <a:latin typeface="Calibri" charset="0"/>
                <a:ea typeface="Calibri" charset="0"/>
                <a:cs typeface="Calibri" charset="0"/>
              </a:rPr>
              <a:t>At pH &gt; </a:t>
            </a:r>
            <a:r>
              <a:rPr lang="en-US" altLang="zh-CN" sz="2000" dirty="0" err="1">
                <a:latin typeface="Calibri" charset="0"/>
                <a:ea typeface="Calibri" charset="0"/>
                <a:cs typeface="Calibri" charset="0"/>
              </a:rPr>
              <a:t>pI</a:t>
            </a:r>
            <a:r>
              <a:rPr lang="en-US" altLang="zh-CN" sz="2000" dirty="0">
                <a:latin typeface="Calibri" charset="0"/>
                <a:ea typeface="Calibri" charset="0"/>
                <a:cs typeface="Calibri" charset="0"/>
              </a:rPr>
              <a:t>, an amino acid has net </a:t>
            </a:r>
            <a:r>
              <a:rPr lang="en-US" altLang="zh-CN" sz="2000" dirty="0">
                <a:solidFill>
                  <a:srgbClr val="FF0000"/>
                </a:solidFill>
                <a:latin typeface="Calibri" charset="0"/>
                <a:ea typeface="Calibri" charset="0"/>
                <a:cs typeface="Calibri" charset="0"/>
              </a:rPr>
              <a:t>negative</a:t>
            </a:r>
            <a:r>
              <a:rPr lang="en-US" altLang="zh-CN" sz="2000" dirty="0">
                <a:latin typeface="Calibri" charset="0"/>
                <a:ea typeface="Calibri" charset="0"/>
                <a:cs typeface="Calibri" charset="0"/>
              </a:rPr>
              <a:t> charge, and will move toward the </a:t>
            </a:r>
            <a:r>
              <a:rPr lang="en-US" altLang="zh-CN" sz="2000" dirty="0">
                <a:solidFill>
                  <a:srgbClr val="FF0000"/>
                </a:solidFill>
                <a:latin typeface="Calibri" charset="0"/>
                <a:ea typeface="Calibri" charset="0"/>
                <a:cs typeface="Calibri" charset="0"/>
              </a:rPr>
              <a:t>positive</a:t>
            </a:r>
            <a:r>
              <a:rPr lang="en-US" altLang="zh-CN" sz="2000" dirty="0">
                <a:latin typeface="Calibri" charset="0"/>
                <a:ea typeface="Calibri" charset="0"/>
                <a:cs typeface="Calibri" charset="0"/>
              </a:rPr>
              <a:t> electrode (anode); at pH &lt; </a:t>
            </a:r>
            <a:r>
              <a:rPr lang="en-US" altLang="zh-CN" sz="2000" dirty="0" err="1">
                <a:latin typeface="Calibri" charset="0"/>
                <a:ea typeface="Calibri" charset="0"/>
                <a:cs typeface="Calibri" charset="0"/>
              </a:rPr>
              <a:t>pI</a:t>
            </a:r>
            <a:r>
              <a:rPr lang="en-US" altLang="zh-CN" sz="2000" dirty="0">
                <a:latin typeface="Calibri" charset="0"/>
                <a:ea typeface="Calibri" charset="0"/>
                <a:cs typeface="Calibri" charset="0"/>
              </a:rPr>
              <a:t>, an amino acid has net </a:t>
            </a:r>
            <a:r>
              <a:rPr lang="en-US" altLang="zh-CN" sz="2000" dirty="0">
                <a:solidFill>
                  <a:srgbClr val="FF0000"/>
                </a:solidFill>
                <a:latin typeface="Calibri" charset="0"/>
                <a:ea typeface="Calibri" charset="0"/>
                <a:cs typeface="Calibri" charset="0"/>
              </a:rPr>
              <a:t>positive</a:t>
            </a:r>
            <a:r>
              <a:rPr lang="en-US" altLang="zh-CN" sz="2000" dirty="0">
                <a:latin typeface="Calibri" charset="0"/>
                <a:ea typeface="Calibri" charset="0"/>
                <a:cs typeface="Calibri" charset="0"/>
              </a:rPr>
              <a:t> charge, and will thus will move toward the </a:t>
            </a:r>
            <a:r>
              <a:rPr lang="en-US" altLang="zh-CN" sz="2000" dirty="0">
                <a:solidFill>
                  <a:srgbClr val="FF0000"/>
                </a:solidFill>
                <a:latin typeface="Calibri" charset="0"/>
                <a:ea typeface="Calibri" charset="0"/>
                <a:cs typeface="Calibri" charset="0"/>
              </a:rPr>
              <a:t>negative</a:t>
            </a:r>
            <a:r>
              <a:rPr lang="en-US" altLang="zh-CN" sz="2000" dirty="0">
                <a:latin typeface="Calibri" charset="0"/>
                <a:ea typeface="Calibri" charset="0"/>
                <a:cs typeface="Calibri" charset="0"/>
              </a:rPr>
              <a:t> electrode (cathode);</a:t>
            </a:r>
          </a:p>
          <a:p>
            <a:pPr>
              <a:lnSpc>
                <a:spcPct val="100000"/>
              </a:lnSpc>
            </a:pPr>
            <a:endParaRPr lang="zh-CN" altLang="en-US" sz="2000" dirty="0">
              <a:latin typeface="Calibri" charset="0"/>
              <a:ea typeface="Calibri" charset="0"/>
              <a:cs typeface="Calibri" charset="0"/>
            </a:endParaRPr>
          </a:p>
        </p:txBody>
      </p:sp>
      <p:sp>
        <p:nvSpPr>
          <p:cNvPr id="23559" name="Rectangle 16"/>
          <p:cNvSpPr>
            <a:spLocks noChangeArrowheads="1"/>
          </p:cNvSpPr>
          <p:nvPr/>
        </p:nvSpPr>
        <p:spPr bwMode="auto">
          <a:xfrm>
            <a:off x="5076825" y="5949950"/>
            <a:ext cx="2087563" cy="358775"/>
          </a:xfrm>
          <a:prstGeom prst="rect">
            <a:avLst/>
          </a:prstGeom>
          <a:solidFill>
            <a:schemeClr val="bg1"/>
          </a:solidFill>
          <a:ln w="9525">
            <a:solidFill>
              <a:schemeClr val="bg1"/>
            </a:solidFill>
            <a:miter lim="800000"/>
            <a:headEnd/>
            <a:tailEnd/>
          </a:ln>
        </p:spPr>
        <p:txBody>
          <a:bodyPr wrap="none" anchor="ct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eaLnBrk="1" fontAlgn="base" hangingPunct="1">
              <a:spcBef>
                <a:spcPct val="0"/>
              </a:spcBef>
              <a:spcAft>
                <a:spcPct val="0"/>
              </a:spcAft>
              <a:buFont typeface="Arial" charset="0"/>
              <a:buNone/>
            </a:pPr>
            <a:endParaRPr lang="zh-CN" altLang="en-US">
              <a:solidFill>
                <a:srgbClr val="000000"/>
              </a:solidFill>
            </a:endParaRPr>
          </a:p>
        </p:txBody>
      </p:sp>
      <p:sp>
        <p:nvSpPr>
          <p:cNvPr id="23561" name="Rectangle 8"/>
          <p:cNvSpPr>
            <a:spLocks noChangeArrowheads="1"/>
          </p:cNvSpPr>
          <p:nvPr/>
        </p:nvSpPr>
        <p:spPr bwMode="auto">
          <a:xfrm>
            <a:off x="3874967" y="1044575"/>
            <a:ext cx="5148262"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lvl1pPr eaLnBrk="0" hangingPunct="0">
              <a:defRPr>
                <a:solidFill>
                  <a:schemeClr val="tx1"/>
                </a:solidFill>
                <a:latin typeface="Arial" charset="0"/>
                <a:ea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buFont typeface="Arial" charset="0"/>
              <a:defRPr>
                <a:solidFill>
                  <a:schemeClr val="tx1"/>
                </a:solidFill>
                <a:latin typeface="Arial" charset="0"/>
                <a:ea typeface="宋体" charset="0"/>
              </a:defRPr>
            </a:lvl6pPr>
            <a:lvl7pPr marL="2971800" indent="-228600" eaLnBrk="0" fontAlgn="base" hangingPunct="0">
              <a:spcBef>
                <a:spcPct val="0"/>
              </a:spcBef>
              <a:spcAft>
                <a:spcPct val="0"/>
              </a:spcAft>
              <a:buFont typeface="Arial" charset="0"/>
              <a:defRPr>
                <a:solidFill>
                  <a:schemeClr val="tx1"/>
                </a:solidFill>
                <a:latin typeface="Arial" charset="0"/>
                <a:ea typeface="宋体" charset="0"/>
              </a:defRPr>
            </a:lvl7pPr>
            <a:lvl8pPr marL="3429000" indent="-228600" eaLnBrk="0" fontAlgn="base" hangingPunct="0">
              <a:spcBef>
                <a:spcPct val="0"/>
              </a:spcBef>
              <a:spcAft>
                <a:spcPct val="0"/>
              </a:spcAft>
              <a:buFont typeface="Arial" charset="0"/>
              <a:defRPr>
                <a:solidFill>
                  <a:schemeClr val="tx1"/>
                </a:solidFill>
                <a:latin typeface="Arial" charset="0"/>
                <a:ea typeface="宋体" charset="0"/>
              </a:defRPr>
            </a:lvl8pPr>
            <a:lvl9pPr marL="3886200" indent="-228600" eaLnBrk="0" fontAlgn="base" hangingPunct="0">
              <a:spcBef>
                <a:spcPct val="0"/>
              </a:spcBef>
              <a:spcAft>
                <a:spcPct val="0"/>
              </a:spcAft>
              <a:buFont typeface="Arial" charset="0"/>
              <a:defRPr>
                <a:solidFill>
                  <a:schemeClr val="tx1"/>
                </a:solidFill>
                <a:latin typeface="Arial" charset="0"/>
                <a:ea typeface="宋体" charset="0"/>
              </a:defRPr>
            </a:lvl9pPr>
          </a:lstStyle>
          <a:p>
            <a:pPr fontAlgn="base">
              <a:spcBef>
                <a:spcPct val="0"/>
              </a:spcBef>
              <a:spcAft>
                <a:spcPct val="0"/>
              </a:spcAft>
              <a:buFont typeface="Arial" charset="0"/>
              <a:buNone/>
            </a:pPr>
            <a:r>
              <a:rPr lang="zh-CN" altLang="en-US" b="1" dirty="0">
                <a:solidFill>
                  <a:srgbClr val="FF0000"/>
                </a:solidFill>
              </a:rPr>
              <a:t>Net charge:   +1                  </a:t>
            </a:r>
            <a:r>
              <a:rPr lang="en-US" altLang="zh-CN" b="1" dirty="0">
                <a:solidFill>
                  <a:srgbClr val="FF0000"/>
                </a:solidFill>
              </a:rPr>
              <a:t>  </a:t>
            </a:r>
            <a:r>
              <a:rPr lang="zh-CN" altLang="en-US" b="1" dirty="0">
                <a:solidFill>
                  <a:srgbClr val="FF0000"/>
                </a:solidFill>
              </a:rPr>
              <a:t>0                   </a:t>
            </a:r>
            <a:r>
              <a:rPr lang="en-US" altLang="zh-CN" b="1" dirty="0">
                <a:solidFill>
                  <a:srgbClr val="FF0000"/>
                </a:solidFill>
              </a:rPr>
              <a:t>   </a:t>
            </a:r>
            <a:r>
              <a:rPr lang="zh-CN" altLang="en-US" b="1" dirty="0">
                <a:solidFill>
                  <a:srgbClr val="FF0000"/>
                </a:solidFill>
              </a:rPr>
              <a:t>-1</a:t>
            </a:r>
          </a:p>
        </p:txBody>
      </p:sp>
      <p:pic>
        <p:nvPicPr>
          <p:cNvPr id="7" name="Picture 2" descr="figure_03_10"/>
          <p:cNvPicPr>
            <a:picLocks noChangeAspect="1" noChangeArrowheads="1"/>
          </p:cNvPicPr>
          <p:nvPr/>
        </p:nvPicPr>
        <p:blipFill rotWithShape="1">
          <a:blip r:embed="rId3">
            <a:extLst>
              <a:ext uri="{28A0092B-C50C-407E-A947-70E740481C1C}">
                <a14:useLocalDpi xmlns:a14="http://schemas.microsoft.com/office/drawing/2010/main" val="0"/>
              </a:ext>
            </a:extLst>
          </a:blip>
          <a:srcRect b="7169"/>
          <a:stretch/>
        </p:blipFill>
        <p:spPr bwMode="auto">
          <a:xfrm>
            <a:off x="4838561" y="1414463"/>
            <a:ext cx="4184668" cy="54435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9115101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normAutofit/>
          </a:bodyPr>
          <a:lstStyle/>
          <a:p>
            <a:r>
              <a:rPr lang="en-US" altLang="x-none" sz="3600" dirty="0" err="1">
                <a:ea typeface="MS PGothic" charset="-128"/>
                <a:cs typeface="Calibri" charset="0"/>
              </a:rPr>
              <a:t>Ionizable</a:t>
            </a:r>
            <a:r>
              <a:rPr lang="en-US" altLang="x-none" sz="3600" dirty="0">
                <a:ea typeface="MS PGothic" charset="-128"/>
                <a:cs typeface="Calibri" charset="0"/>
              </a:rPr>
              <a:t> side chains influence the </a:t>
            </a:r>
            <a:r>
              <a:rPr lang="en-US" altLang="x-none" sz="3600" dirty="0" err="1">
                <a:ea typeface="MS PGothic" charset="-128"/>
                <a:cs typeface="Calibri" charset="0"/>
              </a:rPr>
              <a:t>pI</a:t>
            </a:r>
            <a:r>
              <a:rPr lang="en-US" altLang="x-none" sz="3600" dirty="0">
                <a:ea typeface="MS PGothic" charset="-128"/>
                <a:cs typeface="Calibri" charset="0"/>
              </a:rPr>
              <a:t> of the amino acid</a:t>
            </a:r>
          </a:p>
        </p:txBody>
      </p:sp>
      <p:pic>
        <p:nvPicPr>
          <p:cNvPr id="5" name="Picture 2" descr="figure_03_05"/>
          <p:cNvPicPr>
            <a:picLocks noChangeAspect="1" noChangeArrowheads="1"/>
          </p:cNvPicPr>
          <p:nvPr/>
        </p:nvPicPr>
        <p:blipFill rotWithShape="1">
          <a:blip r:embed="rId3">
            <a:extLst>
              <a:ext uri="{28A0092B-C50C-407E-A947-70E740481C1C}">
                <a14:useLocalDpi xmlns:a14="http://schemas.microsoft.com/office/drawing/2010/main" val="0"/>
              </a:ext>
            </a:extLst>
          </a:blip>
          <a:srcRect l="56951" t="32448" b="6850"/>
          <a:stretch/>
        </p:blipFill>
        <p:spPr bwMode="auto">
          <a:xfrm>
            <a:off x="3035761" y="1846053"/>
            <a:ext cx="3072477" cy="440809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5460330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Chemical structure diagram of histidine, and graph of its titration curve.&#10;Chemical structure diagram of titration of histidine. Net charge plus 2: H3N-plus  bonds right to CH, which bonds up to COOH and down to CH2. CH2 bonds down to C, which bonds clockwise around a pentagon to HN, which bonds to CH, which double bonds to plus-NH, which bonds to CH, which double bonds back to C. A reversible reaction arrow, labeled pK1, appears to the right. Net charge plus 1: H3N-plus bonds right to CH, which bonds up to COO-minus and down to CH2, which bonds down to C. C bonds clockwise around a pentagon to HN, which bonds to CH, which double bonds to plus-NH, which bonds to CH, which double bonds back to C. A reversible reaction arrow, labeled pKR, appears to the right. Net charge 0: H3N-plus  bonds right to CH, which bonds up to COO-minus and down to CH2, which bonds down to C. C bonds clockwise around a pentagon to HN, which bonds to CH, which double bonds to N, which bonds to CH, which double bonds back to C. A reversible reaction arrow, labeled pK2, appears to the right. Net charge minus 1: H2N  bonds right to CH. CH bonds up to COO-minus and down to CH2, which bonds down to C. C bonds clockwise around a pentagon to HN, which bonds to CH, which double bonds to N, which bonds to CH, which double bonds back to C. Diagram B, bottom: Graph of titration curve for histidine, with the horizontal axis labeled OH-minus (equivalents) and ranging from 0 to 3.0, and the vertical axis labeled pH and ranging from 0 to 11.  The graph line starts at (0, 0) and rises in a wavy, uneven fashion to about (3.0, 10.5), passing through points at about (0.5, pK1 = 1.82); (1.5, pKR = 6.0); (2.0, pKI = 7.59); and (2.5, pK2 = 9.17)."/>
          <p:cNvPicPr>
            <a:picLocks noChangeAspect="1"/>
          </p:cNvPicPr>
          <p:nvPr/>
        </p:nvPicPr>
        <p:blipFill rotWithShape="1">
          <a:blip r:embed="rId3">
            <a:extLst>
              <a:ext uri="{28A0092B-C50C-407E-A947-70E740481C1C}">
                <a14:useLocalDpi xmlns:a14="http://schemas.microsoft.com/office/drawing/2010/main" val="0"/>
              </a:ext>
            </a:extLst>
          </a:blip>
          <a:srcRect b="6631"/>
          <a:stretch/>
        </p:blipFill>
        <p:spPr bwMode="auto">
          <a:xfrm>
            <a:off x="1666875" y="757148"/>
            <a:ext cx="5810250" cy="6100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5062671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normAutofit/>
          </a:bodyPr>
          <a:lstStyle/>
          <a:p>
            <a:pPr eaLnBrk="1" hangingPunct="1"/>
            <a:r>
              <a:rPr lang="en-US" altLang="x-none" sz="3600" dirty="0">
                <a:ea typeface="MS PGothic" charset="-128"/>
                <a:cs typeface="Calibri" charset="0"/>
              </a:rPr>
              <a:t>How to Calculate the </a:t>
            </a:r>
            <a:r>
              <a:rPr lang="en-US" altLang="x-none" sz="3600" dirty="0" err="1">
                <a:ea typeface="MS PGothic" charset="-128"/>
                <a:cs typeface="Calibri" charset="0"/>
              </a:rPr>
              <a:t>pI</a:t>
            </a:r>
            <a:r>
              <a:rPr lang="en-US" altLang="x-none" sz="3600" dirty="0">
                <a:ea typeface="MS PGothic" charset="-128"/>
                <a:cs typeface="Calibri" charset="0"/>
              </a:rPr>
              <a:t> of charged amino acids</a:t>
            </a:r>
          </a:p>
        </p:txBody>
      </p:sp>
      <p:sp>
        <p:nvSpPr>
          <p:cNvPr id="30723" name="Rectangle 3"/>
          <p:cNvSpPr>
            <a:spLocks noGrp="1" noChangeArrowheads="1"/>
          </p:cNvSpPr>
          <p:nvPr>
            <p:ph type="subTitle" idx="4294967295"/>
          </p:nvPr>
        </p:nvSpPr>
        <p:spPr>
          <a:xfrm>
            <a:off x="628650" y="1671450"/>
            <a:ext cx="8382000" cy="5029200"/>
          </a:xfrm>
        </p:spPr>
        <p:txBody>
          <a:bodyPr>
            <a:normAutofit/>
          </a:bodyPr>
          <a:lstStyle/>
          <a:p>
            <a:pPr marL="230188" indent="-230188" algn="l" eaLnBrk="1" hangingPunct="1">
              <a:lnSpc>
                <a:spcPct val="125000"/>
              </a:lnSpc>
              <a:buFontTx/>
              <a:buChar char="•"/>
              <a:defRPr/>
            </a:pPr>
            <a:r>
              <a:rPr lang="en-US" sz="2000" dirty="0">
                <a:ea typeface="ＭＳ Ｐゴシック" charset="-128"/>
              </a:rPr>
              <a:t>Identify species that carries a net zero charge.</a:t>
            </a:r>
          </a:p>
          <a:p>
            <a:pPr marL="230188" indent="-230188" algn="l" eaLnBrk="1" hangingPunct="1">
              <a:lnSpc>
                <a:spcPct val="125000"/>
              </a:lnSpc>
              <a:buFontTx/>
              <a:buChar char="•"/>
              <a:defRPr/>
            </a:pPr>
            <a:endParaRPr lang="en-US" sz="2000" dirty="0">
              <a:ea typeface="ＭＳ Ｐゴシック" charset="-128"/>
            </a:endParaRPr>
          </a:p>
          <a:p>
            <a:pPr algn="l" eaLnBrk="1" hangingPunct="1">
              <a:lnSpc>
                <a:spcPct val="125000"/>
              </a:lnSpc>
              <a:defRPr/>
            </a:pPr>
            <a:endParaRPr lang="en-US" sz="2000" dirty="0">
              <a:ea typeface="ＭＳ Ｐゴシック" charset="-128"/>
            </a:endParaRPr>
          </a:p>
          <a:p>
            <a:pPr marL="230188" indent="-230188" algn="l" eaLnBrk="1" hangingPunct="1">
              <a:lnSpc>
                <a:spcPct val="125000"/>
              </a:lnSpc>
              <a:buFontTx/>
              <a:buChar char="•"/>
              <a:defRPr/>
            </a:pPr>
            <a:endParaRPr lang="en-US" sz="2000" dirty="0">
              <a:ea typeface="ＭＳ Ｐゴシック" charset="-128"/>
            </a:endParaRPr>
          </a:p>
          <a:p>
            <a:pPr marL="230188" indent="-230188" algn="l" eaLnBrk="1" hangingPunct="1">
              <a:spcBef>
                <a:spcPts val="672"/>
              </a:spcBef>
              <a:buFontTx/>
              <a:buChar char="•"/>
              <a:defRPr/>
            </a:pPr>
            <a:endParaRPr lang="en-US" sz="2000" dirty="0">
              <a:ea typeface="ＭＳ Ｐゴシック" charset="-128"/>
            </a:endParaRPr>
          </a:p>
          <a:p>
            <a:pPr marL="230188" indent="-230188" algn="l" eaLnBrk="1" hangingPunct="1">
              <a:spcBef>
                <a:spcPts val="672"/>
              </a:spcBef>
              <a:buFontTx/>
              <a:buChar char="•"/>
              <a:defRPr/>
            </a:pPr>
            <a:endParaRPr lang="en-US" sz="2000" dirty="0">
              <a:ea typeface="ＭＳ Ｐゴシック" charset="-128"/>
            </a:endParaRPr>
          </a:p>
          <a:p>
            <a:pPr marL="230188" indent="-230188" algn="l" eaLnBrk="1" hangingPunct="1">
              <a:spcBef>
                <a:spcPts val="672"/>
              </a:spcBef>
              <a:buFontTx/>
              <a:buChar char="•"/>
              <a:defRPr/>
            </a:pPr>
            <a:r>
              <a:rPr lang="en-US" sz="2000" dirty="0">
                <a:ea typeface="ＭＳ Ｐゴシック" charset="-128"/>
              </a:rPr>
              <a:t>Identify the </a:t>
            </a:r>
            <a:r>
              <a:rPr lang="en-US" sz="2000" dirty="0" err="1">
                <a:ea typeface="ＭＳ Ｐゴシック" charset="-128"/>
              </a:rPr>
              <a:t>p</a:t>
            </a:r>
            <a:r>
              <a:rPr lang="en-US" sz="2000" i="1" dirty="0" err="1">
                <a:ea typeface="ＭＳ Ｐゴシック" charset="-128"/>
              </a:rPr>
              <a:t>K</a:t>
            </a:r>
            <a:r>
              <a:rPr lang="en-US" sz="2000" baseline="-25000" dirty="0" err="1">
                <a:ea typeface="ＭＳ Ｐゴシック" charset="-128"/>
              </a:rPr>
              <a:t>a</a:t>
            </a:r>
            <a:r>
              <a:rPr lang="en-US" sz="2000" dirty="0">
                <a:ea typeface="ＭＳ Ｐゴシック" charset="-128"/>
              </a:rPr>
              <a:t> value that defines the acid strength of this zwitterion: (</a:t>
            </a:r>
            <a:r>
              <a:rPr lang="en-US" sz="2000" dirty="0" err="1">
                <a:solidFill>
                  <a:srgbClr val="FF0000"/>
                </a:solidFill>
                <a:ea typeface="ＭＳ Ｐゴシック" charset="-128"/>
              </a:rPr>
              <a:t>p</a:t>
            </a:r>
            <a:r>
              <a:rPr lang="en-US" sz="2000" i="1" dirty="0" err="1">
                <a:solidFill>
                  <a:srgbClr val="FF0000"/>
                </a:solidFill>
                <a:ea typeface="ＭＳ Ｐゴシック" charset="-128"/>
              </a:rPr>
              <a:t>K</a:t>
            </a:r>
            <a:r>
              <a:rPr lang="en-US" sz="2000" baseline="-25000" dirty="0" err="1">
                <a:solidFill>
                  <a:srgbClr val="FF0000"/>
                </a:solidFill>
                <a:ea typeface="ＭＳ Ｐゴシック" charset="-128"/>
              </a:rPr>
              <a:t>R</a:t>
            </a:r>
            <a:r>
              <a:rPr lang="en-US" sz="2000" dirty="0">
                <a:ea typeface="ＭＳ Ｐゴシック" charset="-128"/>
              </a:rPr>
              <a:t>).</a:t>
            </a:r>
          </a:p>
          <a:p>
            <a:pPr marL="230188" indent="-230188" algn="l" eaLnBrk="1" hangingPunct="1">
              <a:spcBef>
                <a:spcPts val="672"/>
              </a:spcBef>
              <a:buFontTx/>
              <a:buChar char="•"/>
              <a:defRPr/>
            </a:pPr>
            <a:r>
              <a:rPr lang="en-US" sz="2000" dirty="0">
                <a:ea typeface="ＭＳ Ｐゴシック" charset="-128"/>
              </a:rPr>
              <a:t>Identify the </a:t>
            </a:r>
            <a:r>
              <a:rPr lang="en-US" sz="2000" dirty="0" err="1">
                <a:ea typeface="ＭＳ Ｐゴシック" charset="-128"/>
              </a:rPr>
              <a:t>p</a:t>
            </a:r>
            <a:r>
              <a:rPr lang="en-US" sz="2000" i="1" dirty="0" err="1">
                <a:ea typeface="ＭＳ Ｐゴシック" charset="-128"/>
              </a:rPr>
              <a:t>K</a:t>
            </a:r>
            <a:r>
              <a:rPr lang="en-US" sz="2000" baseline="-25000" dirty="0" err="1">
                <a:ea typeface="ＭＳ Ｐゴシック" charset="-128"/>
              </a:rPr>
              <a:t>a</a:t>
            </a:r>
            <a:r>
              <a:rPr lang="en-US" sz="2000" dirty="0">
                <a:ea typeface="ＭＳ Ｐゴシック" charset="-128"/>
              </a:rPr>
              <a:t> value that defines the base strength of this zwitterion: (</a:t>
            </a:r>
            <a:r>
              <a:rPr lang="en-US" sz="2000" dirty="0">
                <a:solidFill>
                  <a:srgbClr val="FF0000"/>
                </a:solidFill>
                <a:ea typeface="ＭＳ Ｐゴシック" charset="-128"/>
              </a:rPr>
              <a:t>p</a:t>
            </a:r>
            <a:r>
              <a:rPr lang="en-US" sz="2000" i="1" dirty="0">
                <a:solidFill>
                  <a:srgbClr val="FF0000"/>
                </a:solidFill>
                <a:ea typeface="ＭＳ Ｐゴシック" charset="-128"/>
              </a:rPr>
              <a:t>K</a:t>
            </a:r>
            <a:r>
              <a:rPr lang="en-US" sz="2000" baseline="-25000" dirty="0">
                <a:solidFill>
                  <a:srgbClr val="FF0000"/>
                </a:solidFill>
                <a:ea typeface="ＭＳ Ｐゴシック" charset="-128"/>
              </a:rPr>
              <a:t>2</a:t>
            </a:r>
            <a:r>
              <a:rPr lang="en-US" sz="2000" dirty="0">
                <a:ea typeface="ＭＳ Ｐゴシック" charset="-128"/>
              </a:rPr>
              <a:t>).</a:t>
            </a:r>
          </a:p>
          <a:p>
            <a:pPr marL="230188" indent="-230188" algn="l" eaLnBrk="1" hangingPunct="1">
              <a:spcBef>
                <a:spcPts val="672"/>
              </a:spcBef>
              <a:buFontTx/>
              <a:buChar char="•"/>
              <a:defRPr/>
            </a:pPr>
            <a:r>
              <a:rPr lang="en-US" sz="2000" dirty="0">
                <a:ea typeface="ＭＳ Ｐゴシック" charset="-128"/>
              </a:rPr>
              <a:t>Take the average of these two </a:t>
            </a:r>
            <a:r>
              <a:rPr lang="en-US" sz="2000" dirty="0" err="1">
                <a:ea typeface="ＭＳ Ｐゴシック" charset="-128"/>
              </a:rPr>
              <a:t>p</a:t>
            </a:r>
            <a:r>
              <a:rPr lang="en-US" sz="2000" i="1" dirty="0" err="1">
                <a:ea typeface="ＭＳ Ｐゴシック" charset="-128"/>
              </a:rPr>
              <a:t>K</a:t>
            </a:r>
            <a:r>
              <a:rPr lang="en-US" sz="2000" baseline="-25000" dirty="0" err="1">
                <a:ea typeface="ＭＳ Ｐゴシック" charset="-128"/>
              </a:rPr>
              <a:t>a</a:t>
            </a:r>
            <a:r>
              <a:rPr lang="en-US" sz="2000" dirty="0">
                <a:ea typeface="ＭＳ Ｐゴシック" charset="-128"/>
              </a:rPr>
              <a:t> values.</a:t>
            </a:r>
          </a:p>
        </p:txBody>
      </p:sp>
      <p:pic>
        <p:nvPicPr>
          <p:cNvPr id="25605" name="Picture 5" descr="Chemical structure diagram of histidine, and graph of its titration curve.&#10;Chemical structure diagram of titration of histidine. Net charge plus 2: H3N-plus  bonds right to CH, which bonds up to COOH and down to CH2. CH2 bonds down to C, which bonds clockwise around a pentagon to HN, which bonds to CH, which double bonds to plus-NH, which bonds to CH, which double bonds back to C. A reversible reaction arrow, labeled pK1, appears to the right. Net charge plus 1: H3N-plus bonds right to CH, which bonds up to COO-minus and down to CH2, which bonds down to C. C bonds clockwise around a pentagon to HN, which bonds to CH, which double bonds to plus-NH, which bonds to CH, which double bonds back to C. A reversible reaction arrow, labeled pKR, appears to the right. Net charge 0: H3N-plus  bonds right to CH, which bonds up to COO-minus and down to CH2, which bonds down to C. C bonds clockwise around a pentagon to HN, which bonds to CH, which double bonds to N, which bonds to CH, which double bonds back to C. A reversible reaction arrow, labeled pK2, appears to the right. Net charge minus 1: H2N  bonds right to CH. CH bonds up to COO-minus and down to CH2, which bonds down to C. C bonds clockwise around a pentagon to HN, which bonds to CH, which double bonds to N, which bonds to CH, which double bonds back to C. Diagram B, bottom: Graph of titration curve for histidine, with the horizontal axis labeled OH-minus (equivalents) and ranging from 0 to 3.0, and the vertical axis labeled pH and ranging from 0 to 11.  The graph line starts at (0, 0) and rises in a wavy, uneven fashion to about (3.0, 10.5), passing through points at about (0.5, pK1 = 1.82); (1.5, pKR = 6.0); (2.0, pKI = 7.59); and (2.5, pK2 = 9.17)."/>
          <p:cNvPicPr>
            <a:picLocks noChangeAspect="1"/>
          </p:cNvPicPr>
          <p:nvPr/>
        </p:nvPicPr>
        <p:blipFill>
          <a:blip r:embed="rId3">
            <a:extLst>
              <a:ext uri="{28A0092B-C50C-407E-A947-70E740481C1C}">
                <a14:useLocalDpi xmlns:a14="http://schemas.microsoft.com/office/drawing/2010/main" val="0"/>
              </a:ext>
            </a:extLst>
          </a:blip>
          <a:srcRect l="4620" b="71216"/>
          <a:stretch>
            <a:fillRect/>
          </a:stretch>
        </p:blipFill>
        <p:spPr bwMode="auto">
          <a:xfrm>
            <a:off x="1801812" y="2324101"/>
            <a:ext cx="5540375" cy="1881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2946609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igure_03_12b"/>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b="7383"/>
          <a:stretch/>
        </p:blipFill>
        <p:spPr bwMode="auto">
          <a:xfrm>
            <a:off x="2243616" y="1417638"/>
            <a:ext cx="4656768" cy="48696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6" name="Title 1"/>
          <p:cNvSpPr>
            <a:spLocks noGrp="1"/>
          </p:cNvSpPr>
          <p:nvPr>
            <p:ph type="title"/>
          </p:nvPr>
        </p:nvSpPr>
        <p:spPr>
          <a:xfrm>
            <a:off x="457200" y="274638"/>
            <a:ext cx="8229600" cy="1143000"/>
          </a:xfrm>
        </p:spPr>
        <p:txBody>
          <a:bodyPr/>
          <a:lstStyle/>
          <a:p>
            <a:r>
              <a:rPr lang="zh-CN" altLang="en-US" sz="3200" dirty="0">
                <a:solidFill>
                  <a:schemeClr val="tx1"/>
                </a:solidFill>
              </a:rPr>
              <a:t> For </a:t>
            </a:r>
            <a:r>
              <a:rPr lang="en-US" altLang="zh-CN" sz="3200" dirty="0">
                <a:solidFill>
                  <a:schemeClr val="tx1"/>
                </a:solidFill>
              </a:rPr>
              <a:t>basic</a:t>
            </a:r>
            <a:r>
              <a:rPr lang="zh-CN" altLang="en-US" sz="3200" dirty="0">
                <a:solidFill>
                  <a:schemeClr val="tx1"/>
                </a:solidFill>
              </a:rPr>
              <a:t> amino acids</a:t>
            </a:r>
            <a:r>
              <a:rPr lang="en-US" altLang="zh-CN" sz="3200" dirty="0">
                <a:solidFill>
                  <a:schemeClr val="tx1"/>
                </a:solidFill>
              </a:rPr>
              <a:t>, </a:t>
            </a:r>
            <a:r>
              <a:rPr lang="zh-CN" altLang="en-US" sz="3200" dirty="0">
                <a:solidFill>
                  <a:schemeClr val="tx1"/>
                </a:solidFill>
              </a:rPr>
              <a:t>pI = ½(p</a:t>
            </a:r>
            <a:r>
              <a:rPr lang="zh-CN" altLang="en-US" sz="3200" i="1" dirty="0">
                <a:solidFill>
                  <a:schemeClr val="tx1"/>
                </a:solidFill>
              </a:rPr>
              <a:t>K</a:t>
            </a:r>
            <a:r>
              <a:rPr lang="en-US" altLang="zh-CN" sz="3200" i="1" baseline="-25000" dirty="0">
                <a:solidFill>
                  <a:schemeClr val="tx1"/>
                </a:solidFill>
              </a:rPr>
              <a:t>R</a:t>
            </a:r>
            <a:r>
              <a:rPr lang="zh-CN" altLang="en-US" sz="3200" dirty="0">
                <a:solidFill>
                  <a:schemeClr val="tx1"/>
                </a:solidFill>
              </a:rPr>
              <a:t> + p</a:t>
            </a:r>
            <a:r>
              <a:rPr lang="zh-CN" altLang="en-US" sz="3200" i="1" dirty="0">
                <a:solidFill>
                  <a:schemeClr val="tx1"/>
                </a:solidFill>
              </a:rPr>
              <a:t>K</a:t>
            </a:r>
            <a:r>
              <a:rPr lang="en-US" altLang="zh-CN" sz="3200" i="1" baseline="-25000" dirty="0">
                <a:solidFill>
                  <a:schemeClr val="tx1"/>
                </a:solidFill>
              </a:rPr>
              <a:t>2</a:t>
            </a:r>
            <a:r>
              <a:rPr lang="zh-CN" altLang="en-US" sz="3200" dirty="0">
                <a:solidFill>
                  <a:schemeClr val="tx1"/>
                </a:solidFill>
              </a:rPr>
              <a:t>)</a:t>
            </a:r>
            <a:endParaRPr lang="en-US" sz="3200" dirty="0">
              <a:solidFill>
                <a:schemeClr val="tx1"/>
              </a:solidFill>
            </a:endParaRPr>
          </a:p>
        </p:txBody>
      </p:sp>
    </p:spTree>
    <p:extLst>
      <p:ext uri="{BB962C8B-B14F-4D97-AF65-F5344CB8AC3E}">
        <p14:creationId xmlns:p14="http://schemas.microsoft.com/office/powerpoint/2010/main" val="74594786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200" dirty="0">
                <a:solidFill>
                  <a:schemeClr val="tx1"/>
                </a:solidFill>
              </a:rPr>
              <a:t> For acidic amino acids</a:t>
            </a:r>
            <a:r>
              <a:rPr lang="en-US" altLang="zh-CN" sz="3200" dirty="0">
                <a:solidFill>
                  <a:schemeClr val="tx1"/>
                </a:solidFill>
              </a:rPr>
              <a:t>, </a:t>
            </a:r>
            <a:r>
              <a:rPr lang="zh-CN" altLang="en-US" sz="3200" dirty="0">
                <a:solidFill>
                  <a:schemeClr val="tx1"/>
                </a:solidFill>
              </a:rPr>
              <a:t>pI = ½(p</a:t>
            </a:r>
            <a:r>
              <a:rPr lang="zh-CN" altLang="en-US" sz="3200" i="1" dirty="0">
                <a:solidFill>
                  <a:schemeClr val="tx1"/>
                </a:solidFill>
              </a:rPr>
              <a:t>K</a:t>
            </a:r>
            <a:r>
              <a:rPr lang="zh-CN" altLang="en-US" sz="3200" i="1" baseline="-25000" dirty="0">
                <a:solidFill>
                  <a:schemeClr val="tx1"/>
                </a:solidFill>
              </a:rPr>
              <a:t>1</a:t>
            </a:r>
            <a:r>
              <a:rPr lang="zh-CN" altLang="en-US" sz="3200" dirty="0">
                <a:solidFill>
                  <a:schemeClr val="tx1"/>
                </a:solidFill>
              </a:rPr>
              <a:t> + p</a:t>
            </a:r>
            <a:r>
              <a:rPr lang="zh-CN" altLang="en-US" sz="3200" i="1" dirty="0">
                <a:solidFill>
                  <a:schemeClr val="tx1"/>
                </a:solidFill>
              </a:rPr>
              <a:t>K</a:t>
            </a:r>
            <a:r>
              <a:rPr lang="zh-CN" altLang="en-US" sz="3200" i="1" baseline="-25000" dirty="0">
                <a:solidFill>
                  <a:schemeClr val="tx1"/>
                </a:solidFill>
              </a:rPr>
              <a:t>R</a:t>
            </a:r>
            <a:r>
              <a:rPr lang="zh-CN" altLang="en-US" sz="3200" dirty="0">
                <a:solidFill>
                  <a:schemeClr val="tx1"/>
                </a:solidFill>
              </a:rPr>
              <a:t>)</a:t>
            </a:r>
            <a:endParaRPr lang="en-US" sz="3200" dirty="0">
              <a:solidFill>
                <a:schemeClr val="tx1"/>
              </a:solidFill>
            </a:endParaRPr>
          </a:p>
        </p:txBody>
      </p:sp>
      <p:pic>
        <p:nvPicPr>
          <p:cNvPr id="4" name="Picture 2" descr="figure_03_12a"/>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7383"/>
          <a:stretch/>
        </p:blipFill>
        <p:spPr bwMode="auto">
          <a:xfrm>
            <a:off x="2250945" y="1690689"/>
            <a:ext cx="4642109" cy="486961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508973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a:xfrm>
            <a:off x="457200" y="342900"/>
            <a:ext cx="8229600" cy="1143000"/>
          </a:xfrm>
        </p:spPr>
        <p:txBody>
          <a:bodyPr>
            <a:normAutofit fontScale="90000"/>
          </a:bodyPr>
          <a:lstStyle/>
          <a:p>
            <a:r>
              <a:rPr lang="en-US" altLang="zh-CN" sz="4000"/>
              <a:t>The plasma membrane is a semipermeable membrane</a:t>
            </a:r>
          </a:p>
        </p:txBody>
      </p:sp>
      <p:sp>
        <p:nvSpPr>
          <p:cNvPr id="100355" name="Rectangle 3"/>
          <p:cNvSpPr>
            <a:spLocks noGrp="1" noChangeArrowheads="1"/>
          </p:cNvSpPr>
          <p:nvPr>
            <p:ph type="body" idx="1"/>
          </p:nvPr>
        </p:nvSpPr>
        <p:spPr>
          <a:xfrm>
            <a:off x="579437" y="1889121"/>
            <a:ext cx="3821113" cy="4492625"/>
          </a:xfrm>
        </p:spPr>
        <p:txBody>
          <a:bodyPr anchor="ctr">
            <a:noAutofit/>
          </a:bodyPr>
          <a:lstStyle/>
          <a:p>
            <a:pPr>
              <a:lnSpc>
                <a:spcPct val="90000"/>
              </a:lnSpc>
            </a:pPr>
            <a:r>
              <a:rPr lang="en-US" altLang="zh-CN" sz="2200" dirty="0"/>
              <a:t>Blood plasma and the extracellular fluid of tissues are maintained at an osmolarity close to that of the cytosol</a:t>
            </a:r>
          </a:p>
          <a:p>
            <a:pPr>
              <a:lnSpc>
                <a:spcPct val="90000"/>
              </a:lnSpc>
            </a:pPr>
            <a:r>
              <a:rPr lang="en-US" altLang="zh-CN" sz="2200" dirty="0"/>
              <a:t>Plant cells use osmotic pressure to achieve mechanical rigidity</a:t>
            </a:r>
          </a:p>
          <a:p>
            <a:pPr>
              <a:lnSpc>
                <a:spcPct val="90000"/>
              </a:lnSpc>
            </a:pPr>
            <a:r>
              <a:rPr lang="en-US" altLang="zh-CN" sz="2200" dirty="0"/>
              <a:t>Isotonic solutions need to be used to isolate cells or organelles</a:t>
            </a:r>
          </a:p>
        </p:txBody>
      </p:sp>
      <p:pic>
        <p:nvPicPr>
          <p:cNvPr id="100356" name="Picture 4" descr="figure_02_13"/>
          <p:cNvPicPr>
            <a:picLocks noChangeAspect="1" noChangeArrowheads="1"/>
          </p:cNvPicPr>
          <p:nvPr/>
        </p:nvPicPr>
        <p:blipFill rotWithShape="1">
          <a:blip r:embed="rId3">
            <a:extLst>
              <a:ext uri="{28A0092B-C50C-407E-A947-70E740481C1C}">
                <a14:useLocalDpi xmlns:a14="http://schemas.microsoft.com/office/drawing/2010/main" val="0"/>
              </a:ext>
            </a:extLst>
          </a:blip>
          <a:srcRect b="7049"/>
          <a:stretch/>
        </p:blipFill>
        <p:spPr bwMode="auto">
          <a:xfrm>
            <a:off x="4579937" y="1759741"/>
            <a:ext cx="4106863" cy="475138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416369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example 2-1</a:t>
            </a:r>
          </a:p>
        </p:txBody>
      </p:sp>
      <p:sp>
        <p:nvSpPr>
          <p:cNvPr id="3" name="Content Placeholder 2"/>
          <p:cNvSpPr>
            <a:spLocks noGrp="1"/>
          </p:cNvSpPr>
          <p:nvPr>
            <p:ph idx="1"/>
          </p:nvPr>
        </p:nvSpPr>
        <p:spPr/>
        <p:txBody>
          <a:bodyPr/>
          <a:lstStyle/>
          <a:p>
            <a:pPr marL="0" indent="0">
              <a:buNone/>
            </a:pPr>
            <a:r>
              <a:rPr lang="en-US" dirty="0"/>
              <a:t>Suppose the major solutes in intact lysosomes are </a:t>
            </a:r>
            <a:r>
              <a:rPr lang="en-US" u="sng" dirty="0" err="1"/>
              <a:t>KCl</a:t>
            </a:r>
            <a:r>
              <a:rPr lang="en-US" u="sng" dirty="0"/>
              <a:t> (~ 0.1 M)</a:t>
            </a:r>
            <a:r>
              <a:rPr lang="en-US" dirty="0"/>
              <a:t> and </a:t>
            </a:r>
            <a:r>
              <a:rPr lang="en-US" u="sng" dirty="0" err="1"/>
              <a:t>NaCl</a:t>
            </a:r>
            <a:r>
              <a:rPr lang="en-US" u="sng" dirty="0"/>
              <a:t> (~0.03 M)</a:t>
            </a:r>
            <a:r>
              <a:rPr lang="en-US" dirty="0"/>
              <a:t>. When isolating lysosomes, what concentration of </a:t>
            </a:r>
            <a:r>
              <a:rPr lang="en-US" u="sng" dirty="0"/>
              <a:t>sucrose</a:t>
            </a:r>
            <a:r>
              <a:rPr lang="en-US" dirty="0"/>
              <a:t> is required in the extracting solution to prevent swelling and lysis?</a:t>
            </a:r>
          </a:p>
        </p:txBody>
      </p:sp>
    </p:spTree>
    <p:extLst>
      <p:ext uri="{BB962C8B-B14F-4D97-AF65-F5344CB8AC3E}">
        <p14:creationId xmlns:p14="http://schemas.microsoft.com/office/powerpoint/2010/main" val="3075215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04007"/>
            <a:ext cx="9144000" cy="11176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915877"/>
            <a:ext cx="9144000" cy="1619794"/>
          </a:xfrm>
          <a:prstGeom prst="rect">
            <a:avLst/>
          </a:prstGeom>
        </p:spPr>
      </p:pic>
      <p:pic>
        <p:nvPicPr>
          <p:cNvPr id="6" name="Picture 5"/>
          <p:cNvPicPr>
            <a:picLocks noChangeAspect="1"/>
          </p:cNvPicPr>
          <p:nvPr/>
        </p:nvPicPr>
        <p:blipFill>
          <a:blip r:embed="rId4"/>
          <a:stretch>
            <a:fillRect/>
          </a:stretch>
        </p:blipFill>
        <p:spPr>
          <a:xfrm>
            <a:off x="7076966" y="4966664"/>
            <a:ext cx="2067034" cy="1891336"/>
          </a:xfrm>
          <a:prstGeom prst="rect">
            <a:avLst/>
          </a:prstGeom>
        </p:spPr>
      </p:pic>
      <p:sp>
        <p:nvSpPr>
          <p:cNvPr id="2" name="Rectangle 1"/>
          <p:cNvSpPr/>
          <p:nvPr/>
        </p:nvSpPr>
        <p:spPr>
          <a:xfrm>
            <a:off x="3276600" y="2247900"/>
            <a:ext cx="5505450" cy="273707"/>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3365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Pure water is </a:t>
            </a:r>
            <a:r>
              <a:rPr lang="en-US" sz="3600"/>
              <a:t>slightly ionized</a:t>
            </a:r>
          </a:p>
        </p:txBody>
      </p:sp>
      <p:sp>
        <p:nvSpPr>
          <p:cNvPr id="10" name="Rectangle 7"/>
          <p:cNvSpPr>
            <a:spLocks noChangeArrowheads="1"/>
          </p:cNvSpPr>
          <p:nvPr/>
        </p:nvSpPr>
        <p:spPr bwMode="auto">
          <a:xfrm>
            <a:off x="2952750" y="1872458"/>
            <a:ext cx="3117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r>
              <a:rPr lang="en-US" altLang="x-none" sz="2800">
                <a:latin typeface="Arial" charset="0"/>
              </a:rPr>
              <a:t>H</a:t>
            </a:r>
            <a:r>
              <a:rPr lang="en-US" altLang="x-none" sz="2800" baseline="-25000">
                <a:latin typeface="Arial" charset="0"/>
              </a:rPr>
              <a:t>2</a:t>
            </a:r>
            <a:r>
              <a:rPr lang="en-US" altLang="x-none" sz="2800">
                <a:latin typeface="Arial" charset="0"/>
              </a:rPr>
              <a:t>O        </a:t>
            </a:r>
            <a:r>
              <a:rPr lang="en-US" altLang="x-none" sz="2800">
                <a:solidFill>
                  <a:srgbClr val="DC080D"/>
                </a:solidFill>
                <a:latin typeface="Arial" charset="0"/>
              </a:rPr>
              <a:t>H</a:t>
            </a:r>
            <a:r>
              <a:rPr lang="en-US" altLang="x-none" sz="2800" baseline="30000">
                <a:solidFill>
                  <a:srgbClr val="DC080D"/>
                </a:solidFill>
                <a:latin typeface="Arial" charset="0"/>
              </a:rPr>
              <a:t>+</a:t>
            </a:r>
            <a:r>
              <a:rPr lang="en-US" altLang="x-none" sz="2800">
                <a:latin typeface="Arial" charset="0"/>
              </a:rPr>
              <a:t> + </a:t>
            </a:r>
            <a:r>
              <a:rPr lang="en-US" altLang="x-none" sz="2800">
                <a:solidFill>
                  <a:srgbClr val="3333FF"/>
                </a:solidFill>
                <a:latin typeface="Arial" charset="0"/>
              </a:rPr>
              <a:t>OH</a:t>
            </a:r>
            <a:r>
              <a:rPr lang="en-US" altLang="x-none" sz="2800" baseline="30000">
                <a:solidFill>
                  <a:srgbClr val="3333FF"/>
                </a:solidFill>
                <a:latin typeface="Arial" charset="0"/>
              </a:rPr>
              <a:t>⎼</a:t>
            </a:r>
          </a:p>
        </p:txBody>
      </p:sp>
      <p:sp>
        <p:nvSpPr>
          <p:cNvPr id="11" name="Text Box 8"/>
          <p:cNvSpPr txBox="1">
            <a:spLocks noChangeArrowheads="1"/>
          </p:cNvSpPr>
          <p:nvPr/>
        </p:nvSpPr>
        <p:spPr bwMode="auto">
          <a:xfrm>
            <a:off x="3867150" y="1862933"/>
            <a:ext cx="4841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r>
              <a:rPr lang="en-US" altLang="x-none">
                <a:latin typeface="Arial" charset="0"/>
                <a:sym typeface="Symbol" charset="2"/>
              </a:rPr>
              <a:t></a:t>
            </a:r>
          </a:p>
        </p:txBody>
      </p:sp>
      <p:sp>
        <p:nvSpPr>
          <p:cNvPr id="12" name="Text Box 10"/>
          <p:cNvSpPr txBox="1">
            <a:spLocks noChangeArrowheads="1"/>
          </p:cNvSpPr>
          <p:nvPr/>
        </p:nvSpPr>
        <p:spPr bwMode="auto">
          <a:xfrm>
            <a:off x="3790950" y="1893096"/>
            <a:ext cx="7620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r>
              <a:rPr lang="en-US" altLang="x-none" sz="3200" b="1">
                <a:latin typeface="Arial" charset="0"/>
                <a:sym typeface="Symbol" charset="2"/>
              </a:rPr>
              <a:t> </a:t>
            </a:r>
            <a:endParaRPr lang="en-US" altLang="x-none" sz="3200" b="1">
              <a:solidFill>
                <a:srgbClr val="DC080D"/>
              </a:solidFill>
              <a:latin typeface="Arial" charset="0"/>
              <a:sym typeface="Symbol" charset="2"/>
            </a:endParaRPr>
          </a:p>
        </p:txBody>
      </p:sp>
      <p:sp>
        <p:nvSpPr>
          <p:cNvPr id="16" name="Rectangle 3"/>
          <p:cNvSpPr txBox="1">
            <a:spLocks noChangeArrowheads="1"/>
          </p:cNvSpPr>
          <p:nvPr/>
        </p:nvSpPr>
        <p:spPr>
          <a:xfrm>
            <a:off x="628650" y="2663827"/>
            <a:ext cx="7886700" cy="41910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spcBef>
                <a:spcPct val="0"/>
              </a:spcBef>
              <a:spcAft>
                <a:spcPts val="1000"/>
              </a:spcAft>
              <a:buFontTx/>
              <a:buChar char="•"/>
            </a:pPr>
            <a:r>
              <a:rPr lang="en-US" altLang="x-none" sz="2000" dirty="0">
                <a:latin typeface="Calibri" charset="0"/>
                <a:ea typeface="MS PGothic" charset="-128"/>
              </a:rPr>
              <a:t>Produce a </a:t>
            </a:r>
            <a:r>
              <a:rPr lang="en-US" altLang="x-none" sz="2000" dirty="0">
                <a:solidFill>
                  <a:srgbClr val="DC080D"/>
                </a:solidFill>
                <a:latin typeface="Calibri" charset="0"/>
                <a:ea typeface="MS PGothic" charset="-128"/>
              </a:rPr>
              <a:t>proton</a:t>
            </a:r>
            <a:r>
              <a:rPr lang="en-US" altLang="x-none" sz="2000" dirty="0">
                <a:latin typeface="Calibri" charset="0"/>
                <a:ea typeface="MS PGothic" charset="-128"/>
              </a:rPr>
              <a:t> (H</a:t>
            </a:r>
            <a:r>
              <a:rPr lang="en-US" altLang="x-none" sz="2000" baseline="30000" dirty="0">
                <a:latin typeface="Calibri" charset="0"/>
                <a:ea typeface="MS PGothic" charset="-128"/>
              </a:rPr>
              <a:t>+</a:t>
            </a:r>
            <a:r>
              <a:rPr lang="en-US" altLang="x-none" sz="2000" dirty="0">
                <a:latin typeface="Calibri" charset="0"/>
                <a:ea typeface="MS PGothic" charset="-128"/>
              </a:rPr>
              <a:t>) and a </a:t>
            </a:r>
            <a:r>
              <a:rPr lang="en-US" altLang="x-none" sz="2000" dirty="0">
                <a:solidFill>
                  <a:srgbClr val="0000FF"/>
                </a:solidFill>
                <a:latin typeface="Calibri" charset="0"/>
                <a:ea typeface="MS PGothic" charset="-128"/>
              </a:rPr>
              <a:t>hydroxide ion</a:t>
            </a:r>
            <a:r>
              <a:rPr lang="en-US" altLang="x-none" sz="2000" dirty="0">
                <a:latin typeface="Calibri" charset="0"/>
                <a:ea typeface="MS PGothic" charset="-128"/>
              </a:rPr>
              <a:t> (OH</a:t>
            </a:r>
            <a:r>
              <a:rPr lang="en-US" altLang="x-none" sz="2000" baseline="30000" dirty="0">
                <a:ea typeface="MS PGothic" charset="-128"/>
              </a:rPr>
              <a:t>–</a:t>
            </a:r>
            <a:r>
              <a:rPr lang="en-US" altLang="x-none" sz="2000" dirty="0">
                <a:latin typeface="Calibri" charset="0"/>
                <a:ea typeface="MS PGothic" charset="-128"/>
              </a:rPr>
              <a:t>).</a:t>
            </a:r>
          </a:p>
          <a:p>
            <a:pPr marL="342900" indent="-342900">
              <a:lnSpc>
                <a:spcPct val="150000"/>
              </a:lnSpc>
              <a:spcBef>
                <a:spcPct val="0"/>
              </a:spcBef>
              <a:spcAft>
                <a:spcPts val="1000"/>
              </a:spcAft>
              <a:buFontTx/>
              <a:buChar char="•"/>
            </a:pPr>
            <a:r>
              <a:rPr lang="en-US" altLang="x-none" sz="2000" dirty="0">
                <a:latin typeface="Calibri" charset="0"/>
                <a:ea typeface="MS PGothic" charset="-128"/>
              </a:rPr>
              <a:t>Most water molecules remain un-ionized, thus pure water has very low electrical conductivity (resistance: 18 M</a:t>
            </a:r>
            <a:r>
              <a:rPr lang="en-US" altLang="x-none" sz="2000" b="1" dirty="0">
                <a:latin typeface="Calibri" charset="0"/>
                <a:ea typeface="MS PGothic" charset="-128"/>
                <a:sym typeface="Symbol" charset="2"/>
              </a:rPr>
              <a:t></a:t>
            </a:r>
            <a:r>
              <a:rPr lang="en-US" altLang="x-none" sz="2000" dirty="0">
                <a:latin typeface="Calibri" charset="0"/>
                <a:ea typeface="MS PGothic" charset="-128"/>
              </a:rPr>
              <a:t>•cm).</a:t>
            </a:r>
          </a:p>
          <a:p>
            <a:pPr>
              <a:lnSpc>
                <a:spcPct val="150000"/>
              </a:lnSpc>
              <a:defRPr/>
            </a:pPr>
            <a:r>
              <a:rPr lang="en-US" sz="2000" dirty="0"/>
              <a:t>Protons do not exist free in solution. They are immediately hydrated to form </a:t>
            </a:r>
            <a:r>
              <a:rPr lang="en-US" sz="2000" dirty="0">
                <a:solidFill>
                  <a:srgbClr val="3333FF"/>
                </a:solidFill>
              </a:rPr>
              <a:t>hydronium ions </a:t>
            </a:r>
            <a:r>
              <a:rPr lang="en-US" sz="2000" dirty="0"/>
              <a:t>(H</a:t>
            </a:r>
            <a:r>
              <a:rPr lang="en-US" sz="2000" baseline="-25000" dirty="0"/>
              <a:t>3</a:t>
            </a:r>
            <a:r>
              <a:rPr lang="en-US" sz="2000" dirty="0"/>
              <a:t>O</a:t>
            </a:r>
            <a:r>
              <a:rPr lang="en-US" sz="2000" baseline="30000" dirty="0"/>
              <a:t>+</a:t>
            </a:r>
            <a:r>
              <a:rPr lang="en-US" sz="2000" dirty="0"/>
              <a:t>).</a:t>
            </a:r>
          </a:p>
          <a:p>
            <a:pPr>
              <a:lnSpc>
                <a:spcPct val="150000"/>
              </a:lnSpc>
              <a:defRPr/>
            </a:pPr>
            <a:r>
              <a:rPr lang="en-US" sz="2000" dirty="0"/>
              <a:t>The covalent and hydrogen bonds are interchangeable. This allows for an extremely fast mobility of protons in water via </a:t>
            </a:r>
            <a:r>
              <a:rPr lang="ja-JP" altLang="en-US" sz="2000" dirty="0"/>
              <a:t>“</a:t>
            </a:r>
            <a:r>
              <a:rPr lang="en-US" altLang="ja-JP" sz="2000" dirty="0"/>
              <a:t>proton hopping.</a:t>
            </a:r>
            <a:r>
              <a:rPr lang="ja-JP" altLang="en-US" sz="2000" dirty="0"/>
              <a:t>”</a:t>
            </a:r>
            <a:endParaRPr lang="en-US" sz="2000" dirty="0"/>
          </a:p>
          <a:p>
            <a:pPr marL="342900" indent="-342900">
              <a:lnSpc>
                <a:spcPct val="150000"/>
              </a:lnSpc>
              <a:spcBef>
                <a:spcPct val="0"/>
              </a:spcBef>
              <a:spcAft>
                <a:spcPts val="1000"/>
              </a:spcAft>
              <a:buFontTx/>
              <a:buChar char="•"/>
            </a:pPr>
            <a:endParaRPr lang="en-US" altLang="x-none" sz="2000" dirty="0">
              <a:latin typeface="Calibri" charset="0"/>
              <a:ea typeface="MS PGothic" charset="-128"/>
            </a:endParaRPr>
          </a:p>
        </p:txBody>
      </p:sp>
    </p:spTree>
    <p:extLst>
      <p:ext uri="{BB962C8B-B14F-4D97-AF65-F5344CB8AC3E}">
        <p14:creationId xmlns:p14="http://schemas.microsoft.com/office/powerpoint/2010/main" val="716117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normAutofit/>
          </a:bodyPr>
          <a:lstStyle/>
          <a:p>
            <a:r>
              <a:rPr lang="en-US" altLang="zh-CN" sz="3200" dirty="0"/>
              <a:t>Proton hopping</a:t>
            </a:r>
          </a:p>
        </p:txBody>
      </p:sp>
      <p:grpSp>
        <p:nvGrpSpPr>
          <p:cNvPr id="2" name="Group 1"/>
          <p:cNvGrpSpPr/>
          <p:nvPr/>
        </p:nvGrpSpPr>
        <p:grpSpPr>
          <a:xfrm>
            <a:off x="628650" y="1690689"/>
            <a:ext cx="3495117" cy="4744242"/>
            <a:chOff x="628650" y="1690689"/>
            <a:chExt cx="3495117" cy="4744242"/>
          </a:xfrm>
        </p:grpSpPr>
        <p:pic>
          <p:nvPicPr>
            <p:cNvPr id="98309" name="Picture 5" descr="figure_02_10"/>
            <p:cNvPicPr>
              <a:picLocks noChangeAspect="1" noChangeArrowheads="1"/>
            </p:cNvPicPr>
            <p:nvPr/>
          </p:nvPicPr>
          <p:blipFill rotWithShape="1">
            <a:blip r:embed="rId3">
              <a:extLst>
                <a:ext uri="{28A0092B-C50C-407E-A947-70E740481C1C}">
                  <a14:useLocalDpi xmlns:a14="http://schemas.microsoft.com/office/drawing/2010/main" val="0"/>
                </a:ext>
              </a:extLst>
            </a:blip>
            <a:srcRect b="8724"/>
            <a:stretch/>
          </p:blipFill>
          <p:spPr bwMode="auto">
            <a:xfrm>
              <a:off x="628650" y="1690689"/>
              <a:ext cx="3495117" cy="343336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pic>
        <p:sp>
          <p:nvSpPr>
            <p:cNvPr id="98315" name="Rectangle 11"/>
            <p:cNvSpPr>
              <a:spLocks noChangeArrowheads="1"/>
            </p:cNvSpPr>
            <p:nvPr/>
          </p:nvSpPr>
          <p:spPr bwMode="auto">
            <a:xfrm>
              <a:off x="628650" y="5337969"/>
              <a:ext cx="1657350" cy="36671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wrap="none">
              <a:spAutoFit/>
            </a:bodyPr>
            <a:lstStyle/>
            <a:p>
              <a:r>
                <a:rPr lang="en-US" altLang="zh-CN" b="1" dirty="0">
                  <a:solidFill>
                    <a:srgbClr val="FF0000"/>
                  </a:solidFill>
                </a:rPr>
                <a:t>Cytochrome</a:t>
              </a:r>
              <a:r>
                <a:rPr lang="en-US" altLang="zh-CN" b="1" i="1" dirty="0">
                  <a:solidFill>
                    <a:srgbClr val="FF0000"/>
                  </a:solidFill>
                </a:rPr>
                <a:t> f</a:t>
              </a:r>
            </a:p>
          </p:txBody>
        </p:sp>
        <p:sp>
          <p:nvSpPr>
            <p:cNvPr id="98317" name="Rectangle 13"/>
            <p:cNvSpPr>
              <a:spLocks noChangeArrowheads="1"/>
            </p:cNvSpPr>
            <p:nvPr/>
          </p:nvSpPr>
          <p:spPr bwMode="auto">
            <a:xfrm>
              <a:off x="628650" y="5704681"/>
              <a:ext cx="3059112" cy="7302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r>
                <a:rPr lang="en-US" altLang="zh-CN" sz="1400" b="1" i="1" dirty="0"/>
                <a:t>(</a:t>
              </a:r>
              <a:r>
                <a:rPr lang="en-US" altLang="zh-CN" sz="1400" b="1" dirty="0"/>
                <a:t>a chain of water molecules Likely function in “proton Hopping” across the cell membrane)</a:t>
              </a:r>
            </a:p>
          </p:txBody>
        </p:sp>
      </p:grpSp>
      <p:pic>
        <p:nvPicPr>
          <p:cNvPr id="9" name="Picture 2" descr="figure_02_14"/>
          <p:cNvPicPr>
            <a:picLocks noChangeAspect="1" noChangeArrowheads="1"/>
          </p:cNvPicPr>
          <p:nvPr/>
        </p:nvPicPr>
        <p:blipFill rotWithShape="1">
          <a:blip r:embed="rId4">
            <a:extLst>
              <a:ext uri="{28A0092B-C50C-407E-A947-70E740481C1C}">
                <a14:useLocalDpi xmlns:a14="http://schemas.microsoft.com/office/drawing/2010/main" val="0"/>
              </a:ext>
            </a:extLst>
          </a:blip>
          <a:srcRect b="7110"/>
          <a:stretch/>
        </p:blipFill>
        <p:spPr bwMode="auto">
          <a:xfrm>
            <a:off x="4573825" y="1690689"/>
            <a:ext cx="3941525" cy="47442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74210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4638</TotalTime>
  <Words>2233</Words>
  <Application>Microsoft Macintosh PowerPoint</Application>
  <PresentationFormat>On-screen Show (4:3)</PresentationFormat>
  <Paragraphs>216</Paragraphs>
  <Slides>45</Slides>
  <Notes>24</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45</vt:i4>
      </vt:variant>
    </vt:vector>
  </HeadingPairs>
  <TitlesOfParts>
    <vt:vector size="53" baseType="lpstr">
      <vt:lpstr>Arial</vt:lpstr>
      <vt:lpstr>Calibri</vt:lpstr>
      <vt:lpstr>Calibri Light</vt:lpstr>
      <vt:lpstr>Symbol</vt:lpstr>
      <vt:lpstr>Times</vt:lpstr>
      <vt:lpstr>Office Theme</vt:lpstr>
      <vt:lpstr>Blank Presentation</vt:lpstr>
      <vt:lpstr>Equation</vt:lpstr>
      <vt:lpstr>Solutes Can Change the Properties of Water</vt:lpstr>
      <vt:lpstr>Water moves across a semipermeable membrane when the solute concentrations of the two sides differ</vt:lpstr>
      <vt:lpstr>Osmotic concentration &amp;  Osmotic pressure</vt:lpstr>
      <vt:lpstr>Osmolarity is a colligative property</vt:lpstr>
      <vt:lpstr>The plasma membrane is a semipermeable membrane</vt:lpstr>
      <vt:lpstr>Work example 2-1</vt:lpstr>
      <vt:lpstr>PowerPoint Presentation</vt:lpstr>
      <vt:lpstr>Pure water is slightly ionized</vt:lpstr>
      <vt:lpstr>Proton hopping</vt:lpstr>
      <vt:lpstr>The concentration of H+ in an aqueous solution is designated by its pH value</vt:lpstr>
      <vt:lpstr>pH of some common liquids</vt:lpstr>
      <vt:lpstr>Each biological system needs to maintain a constant pH for normal function</vt:lpstr>
      <vt:lpstr>Increased acidity in the blood and other tissue leads to Acidosis (酸中毒)</vt:lpstr>
      <vt:lpstr>Strong acids and weak acids</vt:lpstr>
      <vt:lpstr>Henderson–Hasselbalch Equation</vt:lpstr>
      <vt:lpstr>Work example 2-2 </vt:lpstr>
      <vt:lpstr>Titration curves of weak acids</vt:lpstr>
      <vt:lpstr>Many biomolecules are weak acids</vt:lpstr>
      <vt:lpstr>Weak acids in cells and tissues buffer against pH change</vt:lpstr>
      <vt:lpstr>PowerPoint Presentation</vt:lpstr>
      <vt:lpstr>Proteins serve a wide range of  biological functions</vt:lpstr>
      <vt:lpstr>Amino acids: building blocks of protein</vt:lpstr>
      <vt:lpstr>Natural amino acids are L-amino acids</vt:lpstr>
      <vt:lpstr>Amino Acids: Classification</vt:lpstr>
      <vt:lpstr>PowerPoint Presentation</vt:lpstr>
      <vt:lpstr>Aromatic side chains</vt:lpstr>
      <vt:lpstr>PowerPoint Presentation</vt:lpstr>
      <vt:lpstr>Two cysteines can be covalently linked by a disulfide bond</vt:lpstr>
      <vt:lpstr>PowerPoint Presentation</vt:lpstr>
      <vt:lpstr>PowerPoint Presentation</vt:lpstr>
      <vt:lpstr>PowerPoint Presentation</vt:lpstr>
      <vt:lpstr>PowerPoint Presentation</vt:lpstr>
      <vt:lpstr>PowerPoint Presentation</vt:lpstr>
      <vt:lpstr>Selenocysteine (Sec, U, Se-Cys): the 21st amino acid</vt:lpstr>
      <vt:lpstr>Post-translational modifications are common and important</vt:lpstr>
      <vt:lpstr>Many other amino acids are not constituents of proteins but intermediates in metabolic pathways </vt:lpstr>
      <vt:lpstr>Ionization of Amino Acids</vt:lpstr>
      <vt:lpstr>Ionization of Amino Acids</vt:lpstr>
      <vt:lpstr>Amino Acids can act as buffers</vt:lpstr>
      <vt:lpstr>Each amino acid has a characteristic isoelectric point (pI) value</vt:lpstr>
      <vt:lpstr>Ionizable side chains influence the pI of the amino acid</vt:lpstr>
      <vt:lpstr>PowerPoint Presentation</vt:lpstr>
      <vt:lpstr>How to Calculate the pI of charged amino acids</vt:lpstr>
      <vt:lpstr> For basic amino acids, pI = ½(pKR + pK2)</vt:lpstr>
      <vt:lpstr> For acidic amino acids, pI = ½(pK1 + pKR)</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肖 俊宇</cp:lastModifiedBy>
  <cp:revision>118</cp:revision>
  <dcterms:created xsi:type="dcterms:W3CDTF">2017-02-18T06:52:27Z</dcterms:created>
  <dcterms:modified xsi:type="dcterms:W3CDTF">2023-02-21T02:02:09Z</dcterms:modified>
</cp:coreProperties>
</file>